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33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30"/>
  </p:handoutMasterIdLst>
  <p:sldIdLst>
    <p:sldId id="257" r:id="rId4"/>
    <p:sldId id="258" r:id="rId6"/>
    <p:sldId id="259" r:id="rId7"/>
    <p:sldId id="260" r:id="rId8"/>
    <p:sldId id="261" r:id="rId9"/>
    <p:sldId id="288" r:id="rId10"/>
    <p:sldId id="286" r:id="rId11"/>
    <p:sldId id="287" r:id="rId12"/>
    <p:sldId id="262" r:id="rId13"/>
    <p:sldId id="263" r:id="rId14"/>
    <p:sldId id="264" r:id="rId15"/>
    <p:sldId id="265" r:id="rId16"/>
    <p:sldId id="268" r:id="rId17"/>
    <p:sldId id="269" r:id="rId18"/>
    <p:sldId id="271" r:id="rId19"/>
    <p:sldId id="272" r:id="rId20"/>
    <p:sldId id="273" r:id="rId21"/>
    <p:sldId id="274" r:id="rId22"/>
    <p:sldId id="275" r:id="rId23"/>
    <p:sldId id="276" r:id="rId24"/>
    <p:sldId id="277" r:id="rId25"/>
    <p:sldId id="279" r:id="rId26"/>
    <p:sldId id="282" r:id="rId27"/>
    <p:sldId id="283" r:id="rId28"/>
    <p:sldId id="285" r:id="rId2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userDrawn="1">
          <p15:clr>
            <a:srgbClr val="A4A3A4"/>
          </p15:clr>
        </p15:guide>
        <p15:guide id="2" pos="39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41"/>
        <p:guide pos="3927"/>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customXml" Target="../customXml/item1.xml"/><Relationship Id="rId35" Type="http://schemas.openxmlformats.org/officeDocument/2006/relationships/customXmlProps" Target="../customXml/itemProps33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7D3607-80C4-4EBA-AAC5-9EEB49AF0E8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5" Type="http://schemas.openxmlformats.org/officeDocument/2006/relationships/theme" Target="../theme/theme2.xml"/><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tags" Target="../tags/tag124.xml"/><Relationship Id="rId2" Type="http://schemas.openxmlformats.org/officeDocument/2006/relationships/slideLayout" Target="../slideLayouts/slideLayout12.xml"/><Relationship Id="rId19" Type="http://schemas.openxmlformats.org/officeDocument/2006/relationships/tags" Target="../tags/tag123.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202.xml"/><Relationship Id="rId6" Type="http://schemas.openxmlformats.org/officeDocument/2006/relationships/image" Target="../media/image3.jpeg"/><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1.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image" Target="../media/image4.png"/><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4" Type="http://schemas.openxmlformats.org/officeDocument/2006/relationships/slideLayout" Target="../slideLayouts/slideLayout17.xml"/><Relationship Id="rId13" Type="http://schemas.openxmlformats.org/officeDocument/2006/relationships/tags" Target="../tags/tag21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3.xml"/></Relationships>
</file>

<file path=ppt/slides/_rels/slide12.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image" Target="../media/image5.png"/><Relationship Id="rId2" Type="http://schemas.openxmlformats.org/officeDocument/2006/relationships/tags" Target="../tags/tag216.xml"/><Relationship Id="rId12" Type="http://schemas.openxmlformats.org/officeDocument/2006/relationships/slideLayout" Target="../slideLayouts/slideLayout17.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5.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14.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2" Type="http://schemas.openxmlformats.org/officeDocument/2006/relationships/slideLayout" Target="../slideLayouts/slideLayout17.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8.xml"/></Relationships>
</file>

<file path=ppt/slides/_rels/slide15.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image" Target="../media/image6.jpeg"/><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4" Type="http://schemas.openxmlformats.org/officeDocument/2006/relationships/slideLayout" Target="../slideLayouts/slideLayout17.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tags" Target="../tags/tag23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17.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2" Type="http://schemas.openxmlformats.org/officeDocument/2006/relationships/slideLayout" Target="../slideLayouts/slideLayout17.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tags" Target="../tags/tag25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71.xml"/><Relationship Id="rId7" Type="http://schemas.openxmlformats.org/officeDocument/2006/relationships/image" Target="../media/image7.png"/><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19.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0" Type="http://schemas.openxmlformats.org/officeDocument/2006/relationships/slideLayout" Target="../slideLayouts/slideLayout17.xml"/><Relationship Id="rId2" Type="http://schemas.openxmlformats.org/officeDocument/2006/relationships/tags" Target="../tags/tag273.xml"/><Relationship Id="rId19" Type="http://schemas.openxmlformats.org/officeDocument/2006/relationships/tags" Target="../tags/tag290.xml"/><Relationship Id="rId18" Type="http://schemas.openxmlformats.org/officeDocument/2006/relationships/tags" Target="../tags/tag289.xml"/><Relationship Id="rId17" Type="http://schemas.openxmlformats.org/officeDocument/2006/relationships/tags" Target="../tags/tag288.xml"/><Relationship Id="rId16" Type="http://schemas.openxmlformats.org/officeDocument/2006/relationships/tags" Target="../tags/tag287.xml"/><Relationship Id="rId15" Type="http://schemas.openxmlformats.org/officeDocument/2006/relationships/tags" Target="../tags/tag286.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tags" Target="../tags/tag272.xml"/></Relationships>
</file>

<file path=ppt/slides/_rels/slide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8" Type="http://schemas.openxmlformats.org/officeDocument/2006/relationships/notesSlide" Target="../notesSlides/notesSlide2.xml"/><Relationship Id="rId17" Type="http://schemas.openxmlformats.org/officeDocument/2006/relationships/slideLayout" Target="../slideLayouts/slideLayout17.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image" Target="../media/image8.png"/><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22.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image" Target="../media/image9.png"/><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0" Type="http://schemas.openxmlformats.org/officeDocument/2006/relationships/slideLayout" Target="../slideLayouts/slideLayout17.xml"/><Relationship Id="rId2" Type="http://schemas.openxmlformats.org/officeDocument/2006/relationships/tags" Target="../tags/tag302.xml"/><Relationship Id="rId19" Type="http://schemas.openxmlformats.org/officeDocument/2006/relationships/tags" Target="../tags/tag318.xml"/><Relationship Id="rId18" Type="http://schemas.openxmlformats.org/officeDocument/2006/relationships/tags" Target="../tags/tag317.xml"/><Relationship Id="rId17" Type="http://schemas.openxmlformats.org/officeDocument/2006/relationships/tags" Target="../tags/tag316.xml"/><Relationship Id="rId16" Type="http://schemas.openxmlformats.org/officeDocument/2006/relationships/tags" Target="../tags/tag315.xml"/><Relationship Id="rId15" Type="http://schemas.openxmlformats.org/officeDocument/2006/relationships/tags" Target="../tags/tag314.xml"/><Relationship Id="rId14" Type="http://schemas.openxmlformats.org/officeDocument/2006/relationships/tags" Target="../tags/tag313.xml"/><Relationship Id="rId13" Type="http://schemas.openxmlformats.org/officeDocument/2006/relationships/tags" Target="../tags/tag312.xml"/><Relationship Id="rId12" Type="http://schemas.openxmlformats.org/officeDocument/2006/relationships/tags" Target="../tags/tag311.xml"/><Relationship Id="rId11" Type="http://schemas.openxmlformats.org/officeDocument/2006/relationships/tags" Target="../tags/tag310.xml"/><Relationship Id="rId10" Type="http://schemas.openxmlformats.org/officeDocument/2006/relationships/tags" Target="../tags/tag309.xml"/><Relationship Id="rId1" Type="http://schemas.openxmlformats.org/officeDocument/2006/relationships/tags" Target="../tags/tag30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24.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image" Target="../media/image10.png"/><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0" Type="http://schemas.openxmlformats.org/officeDocument/2006/relationships/slideLayout" Target="../slideLayouts/slideLayout17.xml"/><Relationship Id="rId1" Type="http://schemas.openxmlformats.org/officeDocument/2006/relationships/tags" Target="../tags/tag3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31.xml"/><Relationship Id="rId1" Type="http://schemas.openxmlformats.org/officeDocument/2006/relationships/tags" Target="../tags/tag33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4.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image" Target="../media/image1.jpeg"/><Relationship Id="rId2" Type="http://schemas.openxmlformats.org/officeDocument/2006/relationships/tags" Target="../tags/tag152.xml"/><Relationship Id="rId11" Type="http://schemas.openxmlformats.org/officeDocument/2006/relationships/slideLayout" Target="../slideLayouts/slideLayout17.xml"/><Relationship Id="rId10" Type="http://schemas.openxmlformats.org/officeDocument/2006/relationships/tags" Target="../tags/tag159.xml"/><Relationship Id="rId1" Type="http://schemas.openxmlformats.org/officeDocument/2006/relationships/tags" Target="../tags/tag151.xml"/></Relationships>
</file>

<file path=ppt/slides/_rels/slide5.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0" Type="http://schemas.openxmlformats.org/officeDocument/2006/relationships/slideLayout" Target="../slideLayouts/slideLayout17.xml"/><Relationship Id="rId1" Type="http://schemas.openxmlformats.org/officeDocument/2006/relationships/tags" Target="../tags/tag16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8.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3" Type="http://schemas.openxmlformats.org/officeDocument/2006/relationships/slideLayout" Target="../slideLayouts/slideLayout17.xml"/><Relationship Id="rId12" Type="http://schemas.openxmlformats.org/officeDocument/2006/relationships/tags" Target="../tags/tag193.xml"/><Relationship Id="rId11" Type="http://schemas.openxmlformats.org/officeDocument/2006/relationships/image" Target="../media/image2.png"/><Relationship Id="rId10" Type="http://schemas.openxmlformats.org/officeDocument/2006/relationships/tags" Target="../tags/tag192.xml"/><Relationship Id="rId1" Type="http://schemas.openxmlformats.org/officeDocument/2006/relationships/tags" Target="../tags/tag18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950595" y="878205"/>
            <a:ext cx="10569575" cy="2828925"/>
          </a:xfrm>
        </p:spPr>
        <p:txBody>
          <a:bodyPr>
            <a:normAutofit fontScale="90000"/>
          </a:bodyPr>
          <a:lstStyle/>
          <a:p>
            <a:pPr algn="ctr"/>
            <a:r>
              <a:rPr lang="en-US" altLang="zh-CN" sz="4900" dirty="0">
                <a:latin typeface="+mn-lt"/>
                <a:cs typeface="+mn-lt"/>
                <a:sym typeface="Arial" panose="020B0604020202020204" pitchFamily="34" charset="0"/>
              </a:rPr>
              <a:t>【TIPS】</a:t>
            </a:r>
            <a:br>
              <a:rPr lang="zh-CN" altLang="en-US" sz="5400" dirty="0">
                <a:solidFill>
                  <a:schemeClr val="accent1"/>
                </a:solidFill>
                <a:latin typeface="+mn-lt"/>
                <a:cs typeface="+mn-lt"/>
                <a:sym typeface="Arial" panose="020B0604020202020204" pitchFamily="34" charset="0"/>
              </a:rPr>
            </a:br>
            <a:r>
              <a:rPr lang="en-US" altLang="zh-CN" sz="4900" dirty="0">
                <a:solidFill>
                  <a:schemeClr val="accent1"/>
                </a:solidFill>
                <a:latin typeface="+mn-lt"/>
                <a:cs typeface="+mn-lt"/>
                <a:sym typeface="Arial" panose="020B0604020202020204" pitchFamily="34" charset="0"/>
              </a:rPr>
              <a:t>The Influence of Drawing Process on the Properties of Prestressed Steel Wire</a:t>
            </a:r>
            <a:endParaRPr lang="en-US" altLang="zh-CN" sz="4900" dirty="0">
              <a:solidFill>
                <a:schemeClr val="accent1"/>
              </a:solidFill>
              <a:latin typeface="+mn-lt"/>
              <a:cs typeface="+mn-lt"/>
              <a:sym typeface="Arial" panose="020B0604020202020204" pitchFamily="34" charset="0"/>
            </a:endParaRPr>
          </a:p>
        </p:txBody>
      </p:sp>
      <p:sp>
        <p:nvSpPr>
          <p:cNvPr id="4" name="文本占位符 3"/>
          <p:cNvSpPr>
            <a:spLocks noGrp="1"/>
          </p:cNvSpPr>
          <p:nvPr>
            <p:ph type="body" sz="quarter" idx="13"/>
            <p:custDataLst>
              <p:tags r:id="rId2"/>
            </p:custDataLst>
          </p:nvPr>
        </p:nvSpPr>
        <p:spPr/>
        <p:txBody>
          <a:bodyPr>
            <a:noAutofit/>
          </a:bodyPr>
          <a:lstStyle/>
          <a:p>
            <a:r>
              <a:rPr lang="en-US" altLang="zh-CN" sz="2800" b="1" dirty="0">
                <a:solidFill>
                  <a:schemeClr val="accent1"/>
                </a:solidFill>
                <a:sym typeface="Arial" panose="020B0604020202020204" pitchFamily="34" charset="0"/>
              </a:rPr>
              <a:t>May 28, 2026</a:t>
            </a:r>
            <a:endParaRPr lang="en-US" altLang="zh-CN" sz="2800" b="1" dirty="0">
              <a:solidFill>
                <a:schemeClr val="accent1"/>
              </a:solidFill>
              <a:sym typeface="Arial" panose="020B0604020202020204" pitchFamily="34"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8796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gn="l">
              <a:lnSpc>
                <a:spcPct val="100000"/>
              </a:lnSpc>
            </a:pPr>
            <a:r>
              <a:rPr lang="en-US" altLang="zh-CN" sz="2000" dirty="0" err="1">
                <a:solidFill>
                  <a:schemeClr val="dk1"/>
                </a:solidFill>
                <a:sym typeface="微软雅黑" panose="020B0503020204020204" charset="-122"/>
              </a:rPr>
              <a:t>The Influence of Appropriate Drawing Passes on the Performance of Steel Wire</a:t>
            </a:r>
            <a:endParaRPr lang="en-US" altLang="zh-CN" sz="2000" dirty="0" err="1">
              <a:solidFill>
                <a:schemeClr val="dk1"/>
              </a:solidFill>
              <a:sym typeface="微软雅黑" panose="020B0503020204020204" charset="-122"/>
            </a:endParaRPr>
          </a:p>
        </p:txBody>
      </p:sp>
      <p:sp>
        <p:nvSpPr>
          <p:cNvPr id="11" name="Title 6"/>
          <p:cNvSpPr txBox="1"/>
          <p:nvPr>
            <p:custDataLst>
              <p:tags r:id="rId5"/>
            </p:custDataLst>
          </p:nvPr>
        </p:nvSpPr>
        <p:spPr>
          <a:xfrm>
            <a:off x="456565" y="926465"/>
            <a:ext cx="11114405" cy="2085975"/>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The </a:t>
            </a:r>
            <a:r>
              <a:rPr lang="en-US" altLang="zh-CN" sz="1800" b="1" spc="100" dirty="0">
                <a:ln w="3175">
                  <a:noFill/>
                  <a:prstDash val="dash"/>
                </a:ln>
                <a:solidFill>
                  <a:srgbClr val="FF0000"/>
                </a:solidFill>
                <a:uFillTx/>
                <a:latin typeface="+mn-lt"/>
                <a:ea typeface="微软雅黑" panose="020B0503020204020204" charset="-122"/>
                <a:cs typeface="+mn-lt"/>
              </a:rPr>
              <a:t>multi-pass progressive cold drawing</a:t>
            </a: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 of 82B high-carbon steel wire rod enables grain refinement and densification of the sorbite structure, steadily improving the tensile strength, torsion performance and overall structural stability of the steel. </a:t>
            </a: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Reasonable planning of drawing passes with uniform and moderate deformation per pass is an important prerequisite for ensuring uniform properties of the finished steel wire and reducing internal residual stress.</a:t>
            </a: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p:txBody>
      </p:sp>
      <p:pic>
        <p:nvPicPr>
          <p:cNvPr id="2" name="图片 1" descr="拔1"/>
          <p:cNvPicPr>
            <a:picLocks noChangeAspect="1"/>
          </p:cNvPicPr>
          <p:nvPr/>
        </p:nvPicPr>
        <p:blipFill>
          <a:blip r:embed="rId6"/>
          <a:stretch>
            <a:fillRect/>
          </a:stretch>
        </p:blipFill>
        <p:spPr>
          <a:xfrm>
            <a:off x="3373120" y="2992755"/>
            <a:ext cx="5494655" cy="3853180"/>
          </a:xfrm>
          <a:prstGeom prst="rect">
            <a:avLst/>
          </a:prstGeom>
          <a:ln w="38100">
            <a:noFill/>
          </a:ln>
          <a:effectLst>
            <a:innerShdw blurRad="63500" dist="50800" dir="13500000">
              <a:prstClr val="black">
                <a:alpha val="50000"/>
              </a:prstClr>
            </a:innerShdw>
          </a:effectLst>
        </p:spPr>
      </p:pic>
    </p:spTree>
    <p:custDataLst>
      <p:tags r:id="rId7"/>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nvGrpSpPr>
        <p:grpSpPr>
          <a:xfrm>
            <a:off x="7056755" y="1417320"/>
            <a:ext cx="5053330" cy="4773930"/>
            <a:chOff x="9179" y="1920"/>
            <a:chExt cx="8401" cy="7746"/>
          </a:xfrm>
        </p:grpSpPr>
        <p:grpSp>
          <p:nvGrpSpPr>
            <p:cNvPr id="2" name="组合 1"/>
            <p:cNvGrpSpPr/>
            <p:nvPr>
              <p:custDataLst>
                <p:tags r:id="rId1"/>
              </p:custDataLst>
            </p:nvPr>
          </p:nvGrpSpPr>
          <p:grpSpPr>
            <a:xfrm>
              <a:off x="9179" y="1920"/>
              <a:ext cx="8401" cy="7746"/>
              <a:chOff x="5975" y="2815"/>
              <a:chExt cx="8218" cy="7538"/>
            </a:xfrm>
          </p:grpSpPr>
          <p:sp>
            <p:nvSpPr>
              <p:cNvPr id="4" name="椭圆 3"/>
              <p:cNvSpPr/>
              <p:nvPr>
                <p:custDataLst>
                  <p:tags r:id="rId2"/>
                </p:custDataLst>
              </p:nvPr>
            </p:nvSpPr>
            <p:spPr>
              <a:xfrm>
                <a:off x="6474"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975" y="3769"/>
                <a:ext cx="6358" cy="635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椭圆 11"/>
              <p:cNvSpPr/>
              <p:nvPr>
                <p:custDataLst>
                  <p:tags r:id="rId4"/>
                </p:custDataLst>
              </p:nvPr>
            </p:nvSpPr>
            <p:spPr>
              <a:xfrm>
                <a:off x="6097" y="2815"/>
                <a:ext cx="6358" cy="635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椭圆 12"/>
              <p:cNvSpPr/>
              <p:nvPr>
                <p:custDataLst>
                  <p:tags r:id="rId5"/>
                </p:custDataLst>
              </p:nvPr>
            </p:nvSpPr>
            <p:spPr>
              <a:xfrm>
                <a:off x="6908"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pic>
          <p:nvPicPr>
            <p:cNvPr id="6" name="图片 5" descr="/data/temp/5371f617-58de-11f1-b1be-16a3e2ec87bd.jpg5371f617-58de-11f1-b1be-16a3e2ec87bd"/>
            <p:cNvPicPr>
              <a:picLocks noChangeAspect="1"/>
            </p:cNvPicPr>
            <p:nvPr>
              <p:custDataLst>
                <p:tags r:id="rId6"/>
              </p:custDataLst>
            </p:nvPr>
          </p:nvPicPr>
          <p:blipFill rotWithShape="1">
            <a:blip r:embed="rId7"/>
            <a:srcRect/>
            <a:stretch>
              <a:fillRect/>
            </a:stretch>
          </p:blipFill>
          <p:spPr>
            <a:xfrm>
              <a:off x="9765" y="4115"/>
              <a:ext cx="6562" cy="3781"/>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grpSp>
      <p:sp>
        <p:nvSpPr>
          <p:cNvPr id="10" name="任意形状 8"/>
          <p:cNvSpPr/>
          <p:nvPr userDrawn="1">
            <p:custDataLst>
              <p:tags r:id="rId8"/>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任意形状 8"/>
          <p:cNvSpPr/>
          <p:nvPr userDrawn="1">
            <p:custDataLst>
              <p:tags r:id="rId9"/>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10"/>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11"/>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2800" dirty="0" err="1">
                <a:solidFill>
                  <a:schemeClr val="dk1"/>
                </a:solidFill>
                <a:sym typeface="微软雅黑" panose="020B0503020204020204" charset="-122"/>
              </a:rPr>
              <a:t>Our Drawing Process</a:t>
            </a:r>
            <a:endParaRPr lang="en-US" altLang="zh-CN" sz="2800" dirty="0" err="1">
              <a:solidFill>
                <a:schemeClr val="dk1"/>
              </a:solidFill>
              <a:sym typeface="微软雅黑" panose="020B0503020204020204" charset="-122"/>
            </a:endParaRPr>
          </a:p>
        </p:txBody>
      </p:sp>
      <p:sp>
        <p:nvSpPr>
          <p:cNvPr id="5" name="Title 6"/>
          <p:cNvSpPr txBox="1"/>
          <p:nvPr>
            <p:custDataLst>
              <p:tags r:id="rId12"/>
            </p:custDataLst>
          </p:nvPr>
        </p:nvSpPr>
        <p:spPr>
          <a:xfrm>
            <a:off x="185420" y="911860"/>
            <a:ext cx="7738110" cy="5534025"/>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Our factory strictly implements the mature forming process system for prestressed steel wire. We adopt a </a:t>
            </a:r>
            <a:r>
              <a:rPr lang="en-US" altLang="zh-CN" sz="1800" b="1" spc="100" dirty="0">
                <a:ln w="3175">
                  <a:noFill/>
                  <a:prstDash val="dash"/>
                </a:ln>
                <a:solidFill>
                  <a:srgbClr val="FF0000"/>
                </a:solidFill>
                <a:uFillTx/>
                <a:latin typeface="+mn-lt"/>
                <a:ea typeface="微软雅黑" panose="020B0503020204020204" charset="-122"/>
                <a:cs typeface="+mn-lt"/>
              </a:rPr>
              <a:t>4–5 passes progressive drawing</a:t>
            </a: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 production mode, precisely controlling the area reduction per pass to ensure a balanced flow state of the metal material. </a:t>
            </a: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This achieves synchronous refinement of the inner and outer structures of the steel, avoiding various material defects caused by unbalanced local deformation.</a:t>
            </a:r>
            <a:endParaRPr lang="zh-CN" altLang="en-US" sz="18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The base tensile strength of the original 82B high-carbon steel wire rod is </a:t>
            </a:r>
            <a:r>
              <a:rPr lang="en-US" altLang="zh-CN" sz="1800" b="1" spc="100" dirty="0">
                <a:ln w="3175">
                  <a:noFill/>
                  <a:prstDash val="dash"/>
                </a:ln>
                <a:solidFill>
                  <a:srgbClr val="FF0000"/>
                </a:solidFill>
                <a:uFillTx/>
                <a:latin typeface="+mn-lt"/>
                <a:ea typeface="微软雅黑" panose="020B0503020204020204" charset="-122"/>
                <a:cs typeface="+mn-lt"/>
              </a:rPr>
              <a:t>1000–1200 MPa</a:t>
            </a: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 Through multi-pass gradient drawing, the metal lattice is continuously refined, and the lamellar sorbite structure becomes increasingly dense and uniform, enabling stable processing to specified strength grades such as 1670 MPa and 1770 MPa.</a:t>
            </a: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Tree>
    <p:custDataLst>
      <p:tags r:id="rId13"/>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133985" y="1375410"/>
            <a:ext cx="8916035" cy="430720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pic>
        <p:nvPicPr>
          <p:cNvPr id="5" name="F35B0BEE-F18A-47BB-8FCB-E00DA2F2635D-1" descr="C:/Users/Administrator/AppData/Local/Temp/wpp.wEPitFwpp"/>
          <p:cNvPicPr>
            <a:picLocks noChangeAspect="1"/>
          </p:cNvPicPr>
          <p:nvPr>
            <p:custDataLst>
              <p:tags r:id="rId2"/>
            </p:custDataLst>
          </p:nvPr>
        </p:nvPicPr>
        <p:blipFill rotWithShape="1">
          <a:blip r:embed="rId3"/>
          <a:srcRect/>
          <a:stretch>
            <a:fillRect/>
          </a:stretch>
        </p:blipFill>
        <p:spPr>
          <a:xfrm>
            <a:off x="7009130" y="98425"/>
            <a:ext cx="5085715" cy="3428365"/>
          </a:xfrm>
          <a:custGeom>
            <a:avLst/>
            <a:gdLst/>
            <a:ahLst/>
            <a:cxnLst>
              <a:cxn ang="3">
                <a:pos x="hc" y="t"/>
              </a:cxn>
              <a:cxn ang="cd2">
                <a:pos x="l" y="vc"/>
              </a:cxn>
              <a:cxn ang="cd4">
                <a:pos x="hc" y="b"/>
              </a:cxn>
              <a:cxn ang="0">
                <a:pos x="r" y="vc"/>
              </a:cxn>
            </a:cxnLst>
            <a:rect l="l" t="t" r="r" b="b"/>
            <a:pathLst>
              <a:path w="15360" h="7440">
                <a:moveTo>
                  <a:pt x="0" y="0"/>
                </a:moveTo>
                <a:lnTo>
                  <a:pt x="15360" y="0"/>
                </a:lnTo>
                <a:lnTo>
                  <a:pt x="15360" y="7440"/>
                </a:lnTo>
                <a:lnTo>
                  <a:pt x="0" y="7440"/>
                </a:lnTo>
                <a:lnTo>
                  <a:pt x="0" y="0"/>
                </a:lnTo>
                <a:close/>
              </a:path>
            </a:pathLst>
          </a:custGeom>
        </p:spPr>
      </p:pic>
      <p:sp>
        <p:nvSpPr>
          <p:cNvPr id="7"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5"/>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6"/>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7"/>
            </p:custDataLst>
          </p:nvPr>
        </p:nvSpPr>
        <p:spPr>
          <a:xfrm>
            <a:off x="457204" y="25019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2800" dirty="0" err="1">
                <a:solidFill>
                  <a:schemeClr val="dk1"/>
                </a:solidFill>
                <a:sym typeface="微软雅黑" panose="020B0503020204020204" charset="-122"/>
              </a:rPr>
              <a:t>Advantages of a Rational Drawing Process</a:t>
            </a:r>
            <a:endParaRPr lang="en-US" altLang="zh-CN" sz="2800" dirty="0" err="1">
              <a:solidFill>
                <a:schemeClr val="dk1"/>
              </a:solidFill>
              <a:sym typeface="微软雅黑" panose="020B0503020204020204" charset="-122"/>
            </a:endParaRPr>
          </a:p>
        </p:txBody>
      </p:sp>
      <p:grpSp>
        <p:nvGrpSpPr>
          <p:cNvPr id="15" name="组合 14"/>
          <p:cNvGrpSpPr/>
          <p:nvPr/>
        </p:nvGrpSpPr>
        <p:grpSpPr>
          <a:xfrm>
            <a:off x="240665" y="1219200"/>
            <a:ext cx="544830" cy="467360"/>
            <a:chOff x="2561" y="1920"/>
            <a:chExt cx="858" cy="736"/>
          </a:xfrm>
        </p:grpSpPr>
        <p:cxnSp>
          <p:nvCxnSpPr>
            <p:cNvPr id="10" name="直接连接符 9"/>
            <p:cNvCxnSpPr/>
            <p:nvPr>
              <p:custDataLst>
                <p:tags r:id="rId8"/>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9"/>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 name="Title 6"/>
          <p:cNvSpPr txBox="1"/>
          <p:nvPr>
            <p:custDataLst>
              <p:tags r:id="rId10"/>
            </p:custDataLst>
          </p:nvPr>
        </p:nvSpPr>
        <p:spPr>
          <a:xfrm>
            <a:off x="386715" y="1617980"/>
            <a:ext cx="6730365" cy="413893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b="1" spc="0">
                <a:solidFill>
                  <a:srgbClr val="FF0000"/>
                </a:solidFill>
                <a:latin typeface="+mn-lt"/>
                <a:cs typeface="+mn-cs"/>
              </a:rPr>
              <a:t>Process Advantages of Multi-Pass Progressive Drawing:</a:t>
            </a:r>
            <a:endParaRPr lang="en-US" altLang="zh-CN" sz="1800" b="1" spc="0">
              <a:solidFill>
                <a:srgbClr val="FF0000"/>
              </a:solidFill>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Uniform and consistent metal deformation, free from surface delamination and stress concentration issues;</a:t>
            </a:r>
            <a:endParaRPr lang="en-US" altLang="zh-CN" sz="1800" spc="0">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Dense and stable sorbite structure, ensuring the finished product meets stress relaxation performance standards;</a:t>
            </a:r>
            <a:endParaRPr lang="en-US" altLang="zh-CN" sz="1800" spc="0">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All mechanical indicators, including tensile strength, percentage elongation after fracture, and number of twists, comply with specifications;</a:t>
            </a:r>
            <a:endParaRPr lang="en-US" altLang="zh-CN" sz="1800" spc="0">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Excellent batch-to-batch performance consistency, supporting third-party testing and on-site sampling verification.</a:t>
            </a:r>
            <a:r>
              <a:rPr altLang="zh-CN" sz="1800" spc="0">
                <a:latin typeface="+mn-lt"/>
                <a:cs typeface="+mn-cs"/>
              </a:rPr>
              <a:t>
</a:t>
            </a:r>
            <a:endParaRPr altLang="zh-CN" sz="1800" spc="0">
              <a:latin typeface="+mn-lt"/>
              <a:cs typeface="+mn-cs"/>
            </a:endParaRPr>
          </a:p>
        </p:txBody>
      </p:sp>
      <p:sp>
        <p:nvSpPr>
          <p:cNvPr id="2" name="文本框 1"/>
          <p:cNvSpPr txBox="1"/>
          <p:nvPr/>
        </p:nvSpPr>
        <p:spPr>
          <a:xfrm>
            <a:off x="7117080" y="3889375"/>
            <a:ext cx="5074920" cy="2715895"/>
          </a:xfrm>
          <a:prstGeom prst="rect">
            <a:avLst/>
          </a:prstGeom>
        </p:spPr>
        <p:style>
          <a:lnRef idx="2">
            <a:prstClr val="black"/>
          </a:lnRef>
          <a:fillRef idx="2">
            <a:prstClr val="black"/>
          </a:fillRef>
          <a:effectRef idx="0">
            <a:srgbClr val="FFFFFF"/>
          </a:effectRef>
          <a:fontRef idx="minor">
            <a:schemeClr val="lt1"/>
          </a:fontRef>
        </p:style>
        <p:txBody>
          <a:bodyPr wrap="square" rtlCol="0">
            <a:noAutofit/>
          </a:bodyPr>
          <a:p>
            <a:r>
              <a:rPr lang="en-US" altLang="zh-CN" b="1">
                <a:solidFill>
                  <a:srgbClr val="FF0000"/>
                </a:solidFill>
              </a:rPr>
              <a:t>However, </a:t>
            </a:r>
            <a:r>
              <a:rPr lang="en-US" altLang="zh-CN"/>
              <a:t>to reduce raw material and production costs, some manufacturers simplify the process by using only a 2-3 pass drawing sequence. Insufficient drawing passes force excessive area reduction per pass to achieve the required dimensions. </a:t>
            </a:r>
            <a:endParaRPr lang="en-US" altLang="zh-CN"/>
          </a:p>
          <a:p>
            <a:r>
              <a:rPr lang="en-US" altLang="zh-CN"/>
              <a:t>This improper forced deformation directly affects the stability of the wire's internal structure, posing hidden risks to engineering safety.</a:t>
            </a:r>
            <a:endParaRPr lang="en-US" altLang="zh-CN"/>
          </a:p>
        </p:txBody>
      </p:sp>
    </p:spTree>
    <p:custDataLst>
      <p:tags r:id="rId1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134110" y="1323975"/>
            <a:ext cx="3341370" cy="3486150"/>
          </a:xfrm>
          <a:prstGeom prst="rect">
            <a:avLst/>
          </a:prstGeom>
          <a:noFill/>
          <a:ln>
            <a:noFill/>
          </a:ln>
          <a:effectLst/>
        </p:spPr>
        <p:txBody>
          <a:bodyPr vert="horz" wrap="square" rtlCol="0" anchor="ctr" anchorCtr="0">
            <a:normAutofit/>
          </a:bodyPr>
          <a:lstStyle/>
          <a:p>
            <a:pPr algn="ctr"/>
            <a:r>
              <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rPr>
              <a:t>03</a:t>
            </a:r>
            <a:endPar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endParaRPr>
          </a:p>
        </p:txBody>
      </p:sp>
      <p:sp>
        <p:nvSpPr>
          <p:cNvPr id="4" name="标题 3"/>
          <p:cNvSpPr>
            <a:spLocks noGrp="1"/>
          </p:cNvSpPr>
          <p:nvPr>
            <p:ph type="title"/>
            <p:custDataLst>
              <p:tags r:id="rId2"/>
            </p:custDataLst>
          </p:nvPr>
        </p:nvSpPr>
        <p:spPr>
          <a:xfrm>
            <a:off x="4676775" y="2228215"/>
            <a:ext cx="7152640" cy="1040130"/>
          </a:xfrm>
        </p:spPr>
        <p:txBody>
          <a:bodyPr>
            <a:noAutofit/>
          </a:bodyPr>
          <a:lstStyle/>
          <a:p>
            <a:r>
              <a:rPr lang="en-US" altLang="zh-CN" sz="3200">
                <a:solidFill>
                  <a:schemeClr val="accent1"/>
                </a:solidFill>
                <a:latin typeface="+mj-lt"/>
                <a:cs typeface="+mj-lt"/>
              </a:rPr>
              <a:t>The Influence of Simplified Drawing Processes</a:t>
            </a:r>
            <a:endParaRPr lang="en-US" altLang="zh-CN" sz="3200">
              <a:solidFill>
                <a:schemeClr val="accent1"/>
              </a:solidFill>
              <a:latin typeface="+mj-lt"/>
              <a:cs typeface="+mj-lt"/>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25717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2400" dirty="0" err="1">
                <a:solidFill>
                  <a:schemeClr val="dk1"/>
                </a:solidFill>
                <a:sym typeface="微软雅黑" panose="020B0503020204020204" charset="-122"/>
              </a:rPr>
              <a:t>Direct Manifestations of Simplified Drawing Passes</a:t>
            </a:r>
            <a:endParaRPr lang="en-US" altLang="zh-CN" sz="2400" dirty="0" err="1">
              <a:solidFill>
                <a:schemeClr val="dk1"/>
              </a:solidFill>
              <a:sym typeface="微软雅黑" panose="020B0503020204020204" charset="-122"/>
            </a:endParaRPr>
          </a:p>
        </p:txBody>
      </p:sp>
      <p:grpSp>
        <p:nvGrpSpPr>
          <p:cNvPr id="5" name="组合 4"/>
          <p:cNvGrpSpPr/>
          <p:nvPr/>
        </p:nvGrpSpPr>
        <p:grpSpPr>
          <a:xfrm>
            <a:off x="1626235" y="1219200"/>
            <a:ext cx="8938895" cy="5333365"/>
            <a:chOff x="2561" y="1920"/>
            <a:chExt cx="14077" cy="8399"/>
          </a:xfrm>
        </p:grpSpPr>
        <p:sp>
          <p:nvSpPr>
            <p:cNvPr id="2" name="矩形 1"/>
            <p:cNvSpPr/>
            <p:nvPr>
              <p:custDataLst>
                <p:tags r:id="rId5"/>
              </p:custDataLst>
            </p:nvPr>
          </p:nvSpPr>
          <p:spPr>
            <a:xfrm>
              <a:off x="2561" y="2232"/>
              <a:ext cx="14041" cy="765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6"/>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8"/>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a:off x="15780" y="9691"/>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 name="Title 6"/>
          <p:cNvSpPr txBox="1"/>
          <p:nvPr>
            <p:custDataLst>
              <p:tags r:id="rId10"/>
            </p:custDataLst>
          </p:nvPr>
        </p:nvSpPr>
        <p:spPr>
          <a:xfrm>
            <a:off x="1772920" y="1530985"/>
            <a:ext cx="8645525" cy="479933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buClrTx/>
              <a:buSzTx/>
              <a:buNone/>
            </a:pPr>
            <a:r>
              <a:rPr lang="en-US" altLang="zh-CN" sz="1800" spc="0">
                <a:latin typeface="+mn-lt"/>
                <a:cs typeface="+mn-cs"/>
              </a:rPr>
              <a:t>The core reason for the prevalence of </a:t>
            </a:r>
            <a:r>
              <a:rPr lang="en-US" altLang="zh-CN" sz="1800" b="1" spc="0">
                <a:solidFill>
                  <a:srgbClr val="FF0000"/>
                </a:solidFill>
                <a:latin typeface="+mn-lt"/>
                <a:cs typeface="+mn-cs"/>
              </a:rPr>
              <a:t>simplified drawing passes</a:t>
            </a:r>
            <a:r>
              <a:rPr lang="en-US" altLang="zh-CN" sz="1800" spc="0">
                <a:latin typeface="+mn-lt"/>
                <a:cs typeface="+mn-cs"/>
              </a:rPr>
              <a:t> in the industry is that some enterprises pursue short-term economic benefits unilaterally, which is mainly reflected in two aspects: </a:t>
            </a:r>
            <a:r>
              <a:rPr lang="en-US" altLang="zh-CN" sz="1800" b="1" spc="0">
                <a:solidFill>
                  <a:srgbClr val="FF0000"/>
                </a:solidFill>
                <a:latin typeface="+mn-lt"/>
                <a:cs typeface="+mn-cs"/>
              </a:rPr>
              <a:t>raw material procurement</a:t>
            </a:r>
            <a:r>
              <a:rPr lang="en-US" altLang="zh-CN" sz="1800" spc="0">
                <a:latin typeface="+mn-lt"/>
                <a:cs typeface="+mn-cs"/>
              </a:rPr>
              <a:t> </a:t>
            </a:r>
            <a:r>
              <a:rPr lang="en-US" altLang="zh-CN" sz="1800" spc="0">
                <a:solidFill>
                  <a:schemeClr val="tx1"/>
                </a:solidFill>
                <a:latin typeface="+mn-lt"/>
                <a:cs typeface="+mn-cs"/>
              </a:rPr>
              <a:t>and</a:t>
            </a:r>
            <a:r>
              <a:rPr lang="en-US" altLang="zh-CN" sz="1800" spc="0">
                <a:latin typeface="+mn-lt"/>
                <a:cs typeface="+mn-cs"/>
              </a:rPr>
              <a:t> </a:t>
            </a:r>
            <a:r>
              <a:rPr lang="en-US" altLang="zh-CN" sz="1800" b="1" spc="0">
                <a:solidFill>
                  <a:srgbClr val="FF0000"/>
                </a:solidFill>
                <a:latin typeface="+mn-lt"/>
                <a:cs typeface="+mn-cs"/>
              </a:rPr>
              <a:t>production processing</a:t>
            </a:r>
            <a:r>
              <a:rPr lang="en-US" altLang="zh-CN" sz="1800" spc="0">
                <a:latin typeface="+mn-lt"/>
                <a:cs typeface="+mn-cs"/>
              </a:rPr>
              <a:t>.</a:t>
            </a:r>
            <a:endParaRPr lang="zh-CN" altLang="en-US" sz="1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lang="en-US" altLang="zh-CN" sz="1800" spc="0">
                <a:latin typeface="+mn-lt"/>
                <a:cs typeface="+mn-cs"/>
                <a:sym typeface="+mn-ea"/>
              </a:rPr>
              <a:t>A drawing process that meets production standards requires matching with large-diameter, high-purity premium 82B high-carbon steel wire rods, leading to relatively high raw material procurement costs.</a:t>
            </a:r>
            <a:endParaRPr altLang="zh-CN" sz="1800" spc="0">
              <a:latin typeface="+mn-lt"/>
              <a:cs typeface="+mn-cs"/>
              <a:sym typeface="+mn-ea"/>
            </a:endParaRPr>
          </a:p>
          <a:p>
            <a:pPr algn="l" fontAlgn="auto">
              <a:lnSpc>
                <a:spcPct val="120000"/>
              </a:lnSpc>
              <a:spcAft>
                <a:spcPts val="800"/>
              </a:spcAft>
            </a:pPr>
            <a:r>
              <a:rPr lang="en-US" altLang="zh-CN" sz="1800" spc="0">
                <a:latin typeface="+mn-lt"/>
                <a:cs typeface="+mn-cs"/>
                <a:sym typeface="+mn-ea"/>
              </a:rPr>
              <a:t>To control procurement expenses, some enterprises choose non-standard wire rods with smaller diameter specifications and lower prices to reduce raw material procurement costs, participating in low-price market competition by compromising material performance parameters.</a:t>
            </a:r>
            <a:endParaRPr lang="en-US" altLang="zh-CN" sz="1800" spc="0">
              <a:latin typeface="+mn-lt"/>
              <a:cs typeface="+mn-cs"/>
              <a:sym typeface="+mn-ea"/>
            </a:endParaRPr>
          </a:p>
          <a:p>
            <a:pPr algn="l" fontAlgn="auto">
              <a:lnSpc>
                <a:spcPct val="120000"/>
              </a:lnSpc>
              <a:spcAft>
                <a:spcPts val="800"/>
              </a:spcAft>
            </a:pPr>
            <a:r>
              <a:rPr lang="en-US" altLang="zh-CN" sz="1800" b="1" spc="0">
                <a:solidFill>
                  <a:srgbClr val="FF0000"/>
                </a:solidFill>
                <a:latin typeface="+mn-lt"/>
                <a:cs typeface="+mn-cs"/>
                <a:sym typeface="+mn-ea"/>
              </a:rPr>
              <a:t>(See Page 7)</a:t>
            </a:r>
            <a:endParaRPr lang="en-US" altLang="zh-CN" sz="1800" b="1" spc="0">
              <a:solidFill>
                <a:srgbClr val="FF0000"/>
              </a:solidFill>
              <a:latin typeface="+mn-lt"/>
              <a:cs typeface="+mn-cs"/>
              <a:sym typeface="+mn-ea"/>
            </a:endParaRPr>
          </a:p>
        </p:txBody>
      </p:sp>
    </p:spTree>
    <p:custDataLst>
      <p:tags r:id="rId1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20955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2800" spc="100" dirty="0">
                <a:ln w="3175">
                  <a:noFill/>
                  <a:prstDash val="dash"/>
                </a:ln>
                <a:solidFill>
                  <a:schemeClr val="dk1">
                    <a:lumMod val="75000"/>
                    <a:lumOff val="25000"/>
                  </a:schemeClr>
                </a:solidFill>
                <a:uFillTx/>
                <a:sym typeface="+mn-ea"/>
              </a:rPr>
              <a:t>Reducing Production and Processing Costs</a:t>
            </a:r>
            <a:endParaRPr lang="en-US" altLang="zh-CN" sz="2800" spc="100" dirty="0">
              <a:ln w="3175">
                <a:noFill/>
                <a:prstDash val="dash"/>
              </a:ln>
              <a:solidFill>
                <a:schemeClr val="dk1">
                  <a:lumMod val="75000"/>
                  <a:lumOff val="25000"/>
                </a:schemeClr>
              </a:solidFill>
              <a:uFillTx/>
              <a:sym typeface="+mn-ea"/>
            </a:endParaRPr>
          </a:p>
        </p:txBody>
      </p:sp>
      <p:pic>
        <p:nvPicPr>
          <p:cNvPr id="2" name="图片 1" descr="/data/temp/5397e386-58de-11f1-b9f9-027827708284.jpg5397e386-58de-11f1-b9f9-027827708284"/>
          <p:cNvPicPr>
            <a:picLocks noChangeAspect="1"/>
          </p:cNvPicPr>
          <p:nvPr>
            <p:custDataLst>
              <p:tags r:id="rId5"/>
            </p:custDataLst>
          </p:nvPr>
        </p:nvPicPr>
        <p:blipFill rotWithShape="1">
          <a:blip r:embed="rId6"/>
          <a:srcRect/>
          <a:stretch>
            <a:fillRect/>
          </a:stretch>
        </p:blipFill>
        <p:spPr>
          <a:xfrm>
            <a:off x="6727190" y="2126615"/>
            <a:ext cx="4798060" cy="3600450"/>
          </a:xfrm>
          <a:custGeom>
            <a:avLst/>
            <a:gdLst/>
            <a:ahLst/>
            <a:cxnLst>
              <a:cxn ang="3">
                <a:pos x="hc" y="t"/>
              </a:cxn>
              <a:cxn ang="cd2">
                <a:pos x="l" y="vc"/>
              </a:cxn>
              <a:cxn ang="cd4">
                <a:pos x="hc" y="b"/>
              </a:cxn>
              <a:cxn ang="0">
                <a:pos x="r" y="vc"/>
              </a:cxn>
            </a:cxnLst>
            <a:rect l="l" t="t" r="r" b="b"/>
            <a:pathLst>
              <a:path w="11520" h="5760">
                <a:moveTo>
                  <a:pt x="0" y="0"/>
                </a:moveTo>
                <a:lnTo>
                  <a:pt x="11520" y="0"/>
                </a:lnTo>
                <a:lnTo>
                  <a:pt x="11520" y="5760"/>
                </a:lnTo>
                <a:lnTo>
                  <a:pt x="0" y="5760"/>
                </a:lnTo>
                <a:lnTo>
                  <a:pt x="0" y="0"/>
                </a:lnTo>
                <a:close/>
              </a:path>
            </a:pathLst>
          </a:custGeom>
        </p:spPr>
      </p:pic>
      <p:sp>
        <p:nvSpPr>
          <p:cNvPr id="11" name="Title 6"/>
          <p:cNvSpPr txBox="1"/>
          <p:nvPr>
            <p:custDataLst>
              <p:tags r:id="rId7"/>
            </p:custDataLst>
          </p:nvPr>
        </p:nvSpPr>
        <p:spPr>
          <a:xfrm>
            <a:off x="510540" y="1306195"/>
            <a:ext cx="6024880" cy="477139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spc="0">
                <a:latin typeface="+mn-lt"/>
                <a:cs typeface="+mn-cs"/>
              </a:rPr>
              <a:t>The drawing process is a high-energy-consuming step in the steel wire production. Each additional drawing pass will increase multiple production costs, including equipment energy consumption, die wear, and labor hours.</a:t>
            </a:r>
            <a:endParaRPr lang="en-US" altLang="zh-CN" sz="1800" spc="0">
              <a:latin typeface="+mn-lt"/>
              <a:cs typeface="+mn-cs"/>
            </a:endParaRPr>
          </a:p>
          <a:p>
            <a:pPr algn="l" fontAlgn="auto">
              <a:lnSpc>
                <a:spcPct val="120000"/>
              </a:lnSpc>
              <a:spcAft>
                <a:spcPts val="800"/>
              </a:spcAft>
            </a:pPr>
            <a:endParaRPr lang="en-US" altLang="zh-CN" sz="1800" spc="0">
              <a:latin typeface="+mn-lt"/>
              <a:cs typeface="+mn-cs"/>
            </a:endParaRPr>
          </a:p>
          <a:p>
            <a:pPr algn="l" fontAlgn="auto">
              <a:lnSpc>
                <a:spcPct val="120000"/>
              </a:lnSpc>
              <a:spcAft>
                <a:spcPts val="800"/>
              </a:spcAft>
            </a:pPr>
            <a:r>
              <a:rPr lang="en-US" altLang="zh-CN" sz="1800" spc="0">
                <a:latin typeface="+mn-lt"/>
                <a:cs typeface="+mn-cs"/>
              </a:rPr>
              <a:t>Reducing or streamlining drawing passes can effectively shorten equipment operation time, lower production material consumption, and boost production capacity. While this enables low-cost mass production, it will compromise the core functional performance of the final product.</a:t>
            </a:r>
            <a:endParaRPr lang="en-US" altLang="zh-CN" sz="1800" spc="0">
              <a:latin typeface="+mn-lt"/>
              <a:cs typeface="+mn-cs"/>
            </a:endParaRPr>
          </a:p>
        </p:txBody>
      </p:sp>
      <p:grpSp>
        <p:nvGrpSpPr>
          <p:cNvPr id="5" name="组合 4"/>
          <p:cNvGrpSpPr/>
          <p:nvPr/>
        </p:nvGrpSpPr>
        <p:grpSpPr>
          <a:xfrm>
            <a:off x="394970" y="1219200"/>
            <a:ext cx="11339830" cy="5394325"/>
            <a:chOff x="2561" y="1920"/>
            <a:chExt cx="14077" cy="8399"/>
          </a:xfrm>
        </p:grpSpPr>
        <p:sp>
          <p:nvSpPr>
            <p:cNvPr id="4" name="矩形 3"/>
            <p:cNvSpPr/>
            <p:nvPr>
              <p:custDataLst>
                <p:tags r:id="rId8"/>
              </p:custDataLst>
            </p:nvPr>
          </p:nvSpPr>
          <p:spPr>
            <a:xfrm>
              <a:off x="2561" y="2232"/>
              <a:ext cx="14041" cy="765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9"/>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0"/>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2"/>
              </p:custDataLst>
            </p:nvPr>
          </p:nvCxnSpPr>
          <p:spPr>
            <a:xfrm>
              <a:off x="15780" y="9691"/>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Tree>
    <p:custDataLst>
      <p:tags r:id="rId13"/>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134110" y="1323975"/>
            <a:ext cx="3341370" cy="3486150"/>
          </a:xfrm>
          <a:prstGeom prst="rect">
            <a:avLst/>
          </a:prstGeom>
          <a:noFill/>
          <a:ln>
            <a:noFill/>
          </a:ln>
          <a:effectLst/>
        </p:spPr>
        <p:txBody>
          <a:bodyPr vert="horz" wrap="square" rtlCol="0" anchor="ctr" anchorCtr="0">
            <a:normAutofit/>
          </a:bodyPr>
          <a:lstStyle/>
          <a:p>
            <a:pPr algn="ctr"/>
            <a:r>
              <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rPr>
              <a:t>04</a:t>
            </a:r>
            <a:endPar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endParaRPr>
          </a:p>
        </p:txBody>
      </p:sp>
      <p:sp>
        <p:nvSpPr>
          <p:cNvPr id="4" name="标题 3"/>
          <p:cNvSpPr>
            <a:spLocks noGrp="1"/>
          </p:cNvSpPr>
          <p:nvPr>
            <p:ph type="title"/>
            <p:custDataLst>
              <p:tags r:id="rId2"/>
            </p:custDataLst>
          </p:nvPr>
        </p:nvSpPr>
        <p:spPr>
          <a:xfrm>
            <a:off x="4676775" y="2147570"/>
            <a:ext cx="6995160" cy="949960"/>
          </a:xfrm>
        </p:spPr>
        <p:txBody>
          <a:bodyPr>
            <a:noAutofit/>
          </a:bodyPr>
          <a:lstStyle/>
          <a:p>
            <a:r>
              <a:rPr lang="en-US" altLang="zh-CN" sz="2400">
                <a:solidFill>
                  <a:schemeClr val="accent1"/>
                </a:solidFill>
              </a:rPr>
              <a:t>Mechanism of the Effect of Drawing Speed on Metallographic Structure</a:t>
            </a:r>
            <a:endParaRPr lang="en-US" altLang="zh-CN" sz="2400">
              <a:solidFill>
                <a:schemeClr val="accent1"/>
              </a:solidFill>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8542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6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dirty="0" err="1">
                <a:solidFill>
                  <a:schemeClr val="dk1"/>
                </a:solidFill>
                <a:sym typeface="微软雅黑" panose="020B0503020204020204" charset="-122"/>
              </a:rPr>
              <a:t>Mechanism of the Effect of Drawing Speed on Metallographic Structure</a:t>
            </a:r>
            <a:endParaRPr lang="en-US" altLang="zh-CN" dirty="0" err="1">
              <a:solidFill>
                <a:schemeClr val="dk1"/>
              </a:solidFill>
              <a:sym typeface="微软雅黑" panose="020B0503020204020204" charset="-122"/>
            </a:endParaRPr>
          </a:p>
        </p:txBody>
      </p:sp>
      <p:sp>
        <p:nvSpPr>
          <p:cNvPr id="11" name="Title 6"/>
          <p:cNvSpPr txBox="1"/>
          <p:nvPr>
            <p:custDataLst>
              <p:tags r:id="rId5"/>
            </p:custDataLst>
          </p:nvPr>
        </p:nvSpPr>
        <p:spPr>
          <a:xfrm>
            <a:off x="975360" y="1226185"/>
            <a:ext cx="9954895" cy="4462145"/>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b="1" spc="0">
                <a:solidFill>
                  <a:srgbClr val="FF0000"/>
                </a:solidFill>
                <a:latin typeface="+mn-lt"/>
                <a:cs typeface="+mn-cs"/>
              </a:rPr>
              <a:t>The drawing speed of the machine</a:t>
            </a:r>
            <a:r>
              <a:rPr lang="en-US" altLang="zh-CN" sz="1800" spc="0">
                <a:latin typeface="+mn-lt"/>
                <a:cs typeface="+mn-cs"/>
              </a:rPr>
              <a:t> is a key process parameter that is easily overlooked yet directly determines the long-term service performance of steel wire. The raw 82B high-carbon steel wire rod </a:t>
            </a:r>
            <a:r>
              <a:rPr lang="en-US" altLang="zh-CN" sz="1800" b="1" spc="0">
                <a:solidFill>
                  <a:srgbClr val="FF0000"/>
                </a:solidFill>
                <a:latin typeface="+mn-lt"/>
                <a:cs typeface="+mn-cs"/>
              </a:rPr>
              <a:t>contains 85% sorbite.</a:t>
            </a:r>
            <a:r>
              <a:rPr lang="en-US" altLang="zh-CN" sz="1800" spc="0">
                <a:latin typeface="+mn-lt"/>
                <a:cs typeface="+mn-cs"/>
              </a:rPr>
              <a:t> The finely and uniformly distributed lamellar sorbite serves as the core microstructural foundation for prestressed steel wire to exhibit low relaxation properties, structural stability, and excellent stress corrosion resistance. Uncontrolled temperature during the drawing process will directly damage the high-quality metallographic structure.</a:t>
            </a:r>
            <a:endParaRPr lang="en-US" altLang="zh-CN" sz="1800" spc="0">
              <a:latin typeface="+mn-lt"/>
              <a:cs typeface="+mn-cs"/>
            </a:endParaRPr>
          </a:p>
          <a:p>
            <a:pPr algn="l" fontAlgn="auto">
              <a:lnSpc>
                <a:spcPct val="120000"/>
              </a:lnSpc>
              <a:spcAft>
                <a:spcPts val="800"/>
              </a:spcAft>
            </a:pPr>
            <a:endParaRPr lang="en-US" altLang="zh-CN" sz="1800" spc="0">
              <a:latin typeface="+mn-lt"/>
              <a:cs typeface="+mn-cs"/>
            </a:endParaRPr>
          </a:p>
          <a:p>
            <a:pPr algn="l" fontAlgn="auto">
              <a:lnSpc>
                <a:spcPct val="120000"/>
              </a:lnSpc>
              <a:spcAft>
                <a:spcPts val="800"/>
              </a:spcAft>
            </a:pPr>
            <a:r>
              <a:rPr lang="en-US" altLang="zh-CN" sz="1800" b="1" spc="0">
                <a:solidFill>
                  <a:srgbClr val="FF0000"/>
                </a:solidFill>
                <a:latin typeface="+mn-lt"/>
                <a:cs typeface="+mn-cs"/>
              </a:rPr>
              <a:t>High-speed drawing operations</a:t>
            </a:r>
            <a:r>
              <a:rPr lang="en-US" altLang="zh-CN" sz="1800" spc="0">
                <a:latin typeface="+mn-lt"/>
                <a:cs typeface="+mn-cs"/>
              </a:rPr>
              <a:t> generate significant plastic deformation heat and contact surface friction heat, causing the surface temperature of the steel wire to rise rapidly. This directly alters the sorbite metallographic structure inside the steel, which in turn influences the stress relaxation performance and hydrogen embrittlement corrosion resistance of the finished product.</a:t>
            </a:r>
            <a:endParaRPr altLang="zh-CN" sz="1800" spc="0">
              <a:latin typeface="+mn-lt"/>
              <a:cs typeface="+mn-cs"/>
            </a:endParaRPr>
          </a:p>
        </p:txBody>
      </p:sp>
      <p:grpSp>
        <p:nvGrpSpPr>
          <p:cNvPr id="5" name="组合 4"/>
          <p:cNvGrpSpPr/>
          <p:nvPr/>
        </p:nvGrpSpPr>
        <p:grpSpPr>
          <a:xfrm>
            <a:off x="579755" y="1079500"/>
            <a:ext cx="10673715" cy="4668520"/>
            <a:chOff x="2561" y="1920"/>
            <a:chExt cx="14077" cy="8399"/>
          </a:xfrm>
        </p:grpSpPr>
        <p:sp>
          <p:nvSpPr>
            <p:cNvPr id="2" name="矩形 1"/>
            <p:cNvSpPr/>
            <p:nvPr>
              <p:custDataLst>
                <p:tags r:id="rId6"/>
              </p:custDataLst>
            </p:nvPr>
          </p:nvSpPr>
          <p:spPr>
            <a:xfrm>
              <a:off x="2561" y="2356"/>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7"/>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custDataLst>
                <p:tags r:id="rId8"/>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15780" y="9691"/>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Tree>
    <p:custDataLst>
      <p:tags r:id="rId1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77166"/>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3200" spc="100" dirty="0">
                <a:ln w="3175">
                  <a:noFill/>
                  <a:prstDash val="dash"/>
                </a:ln>
                <a:solidFill>
                  <a:schemeClr val="dk1">
                    <a:lumMod val="75000"/>
                    <a:lumOff val="25000"/>
                  </a:schemeClr>
                </a:solidFill>
                <a:uFillTx/>
                <a:sym typeface="+mn-ea"/>
              </a:rPr>
              <a:t>Our Production Model</a:t>
            </a:r>
            <a:endParaRPr lang="en-US" altLang="zh-CN" sz="3200" spc="100" dirty="0">
              <a:ln w="3175">
                <a:noFill/>
                <a:prstDash val="dash"/>
              </a:ln>
              <a:solidFill>
                <a:schemeClr val="dk1">
                  <a:lumMod val="75000"/>
                  <a:lumOff val="25000"/>
                </a:schemeClr>
              </a:solidFill>
              <a:uFillTx/>
              <a:sym typeface="+mn-ea"/>
            </a:endParaRPr>
          </a:p>
        </p:txBody>
      </p:sp>
      <p:sp>
        <p:nvSpPr>
          <p:cNvPr id="11" name="Title 6"/>
          <p:cNvSpPr txBox="1"/>
          <p:nvPr>
            <p:custDataLst>
              <p:tags r:id="rId5"/>
            </p:custDataLst>
          </p:nvPr>
        </p:nvSpPr>
        <p:spPr>
          <a:xfrm>
            <a:off x="5006340" y="1234440"/>
            <a:ext cx="6885940" cy="5415280"/>
          </a:xfrm>
          <a:prstGeom prst="rect">
            <a:avLst/>
          </a:prstGeom>
          <a:noFill/>
          <a:ln w="3175">
            <a:noFill/>
            <a:prstDash val="dash"/>
          </a:ln>
        </p:spPr>
        <p:txBody>
          <a:bodyPr wrap="square" lIns="63500" tIns="25400" rIns="63500" bIns="25400" anchor="t"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000" spc="0">
                <a:latin typeface="+mn-lt"/>
                <a:cs typeface="+mn-cs"/>
              </a:rPr>
              <a:t>Our factory rationally plans production operation parameters, controlling the drawing speed within the range of </a:t>
            </a:r>
            <a:r>
              <a:rPr lang="en-US" altLang="zh-CN" sz="2000" b="1" spc="0">
                <a:solidFill>
                  <a:srgbClr val="FF0000"/>
                </a:solidFill>
                <a:latin typeface="+mn-lt"/>
                <a:cs typeface="+mn-cs"/>
              </a:rPr>
              <a:t>80-100 m/min</a:t>
            </a:r>
            <a:r>
              <a:rPr lang="en-US" altLang="zh-CN" sz="2000" spc="0">
                <a:latin typeface="+mn-lt"/>
                <a:cs typeface="+mn-cs"/>
              </a:rPr>
              <a:t>, and adopts circulating wire drawing coolant for full-range forced cooling, keeping the steel wire temperature stable at around 150°C throughout the forming process.</a:t>
            </a:r>
            <a:r>
              <a:rPr altLang="zh-CN" sz="2000" spc="0">
                <a:latin typeface="+mn-lt"/>
                <a:cs typeface="+mn-cs"/>
              </a:rPr>
              <a:t>
</a:t>
            </a:r>
            <a:endParaRPr altLang="zh-CN" sz="2000" spc="0">
              <a:latin typeface="+mn-lt"/>
              <a:cs typeface="+mn-cs"/>
            </a:endParaRPr>
          </a:p>
          <a:p>
            <a:pPr algn="l" fontAlgn="auto">
              <a:lnSpc>
                <a:spcPct val="120000"/>
              </a:lnSpc>
              <a:spcAft>
                <a:spcPts val="800"/>
              </a:spcAft>
            </a:pPr>
            <a:r>
              <a:rPr lang="en-US" altLang="zh-CN" sz="2000" b="1" spc="0">
                <a:solidFill>
                  <a:srgbClr val="FF0000"/>
                </a:solidFill>
                <a:latin typeface="+mn-lt"/>
                <a:cs typeface="+mn-cs"/>
              </a:rPr>
              <a:t>Low-speed constant-temperature forming offers multiple advantages:</a:t>
            </a:r>
            <a:endParaRPr lang="en-US" altLang="zh-CN" sz="2000" b="1" spc="0">
              <a:solidFill>
                <a:srgbClr val="FF0000"/>
              </a:solidFill>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The temperature rise during drawing is gradual and controllable, preserving the fine lamellar structure of sorbite without high-temperature spheroidization and degradation.</a:t>
            </a:r>
            <a:endParaRPr lang="en-US" altLang="zh-CN" sz="1800" spc="0">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The cold work hardening process proceeds smoothly and orderly, ensuring coordinated and consistent strength, plasticity, and toughness indicators.</a:t>
            </a:r>
            <a:endParaRPr lang="en-US" altLang="zh-CN" sz="1800" spc="0">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Residual stress inside the steel is low, so the finished product meets standard requirements for stress relaxation performance and hydrogen embrittlement resistance.</a:t>
            </a:r>
            <a:endParaRPr lang="en-US" altLang="zh-CN" sz="1800" spc="0">
              <a:latin typeface="+mn-lt"/>
              <a:cs typeface="+mn-cs"/>
            </a:endParaRPr>
          </a:p>
          <a:p>
            <a:pPr marL="285750" indent="-285750" algn="l" fontAlgn="auto">
              <a:lnSpc>
                <a:spcPct val="120000"/>
              </a:lnSpc>
              <a:spcAft>
                <a:spcPts val="800"/>
              </a:spcAft>
              <a:buFont typeface="Arial" panose="020B0604020202020204" pitchFamily="34" charset="0"/>
              <a:buChar char="•"/>
            </a:pPr>
            <a:r>
              <a:rPr lang="en-US" altLang="zh-CN" sz="1800" spc="0">
                <a:latin typeface="+mn-lt"/>
                <a:cs typeface="+mn-cs"/>
              </a:rPr>
              <a:t>The finished steel wire has a smooth, clean surface with no surface damage or microcrack defects.</a:t>
            </a:r>
            <a:endParaRPr lang="en-US" altLang="zh-CN" sz="1800" spc="0">
              <a:latin typeface="+mn-lt"/>
              <a:cs typeface="+mn-cs"/>
            </a:endParaRPr>
          </a:p>
        </p:txBody>
      </p:sp>
      <p:pic>
        <p:nvPicPr>
          <p:cNvPr id="4" name="图片 3" descr="/data/temp/53aa3537-58de-11f1-9b13-e69de556afd3.jpg53aa3537-58de-11f1-9b13-e69de556afd3"/>
          <p:cNvPicPr>
            <a:picLocks noChangeAspect="1"/>
          </p:cNvPicPr>
          <p:nvPr>
            <p:custDataLst>
              <p:tags r:id="rId6"/>
            </p:custDataLst>
          </p:nvPr>
        </p:nvPicPr>
        <p:blipFill rotWithShape="1">
          <a:blip r:embed="rId7"/>
          <a:srcRect/>
          <a:stretch>
            <a:fillRect/>
          </a:stretch>
        </p:blipFill>
        <p:spPr>
          <a:xfrm>
            <a:off x="457200" y="2056130"/>
            <a:ext cx="4393565" cy="3277870"/>
          </a:xfrm>
          <a:custGeom>
            <a:avLst/>
            <a:gdLst/>
            <a:ahLst/>
            <a:cxnLst>
              <a:cxn ang="3">
                <a:pos x="hc" y="t"/>
              </a:cxn>
              <a:cxn ang="cd2">
                <a:pos x="l" y="vc"/>
              </a:cxn>
              <a:cxn ang="cd4">
                <a:pos x="hc" y="b"/>
              </a:cxn>
              <a:cxn ang="0">
                <a:pos x="r" y="vc"/>
              </a:cxn>
            </a:cxnLst>
            <a:rect l="l" t="t" r="r" b="b"/>
            <a:pathLst>
              <a:path w="3120" h="3120">
                <a:moveTo>
                  <a:pt x="0" y="0"/>
                </a:moveTo>
                <a:lnTo>
                  <a:pt x="3120" y="0"/>
                </a:lnTo>
                <a:lnTo>
                  <a:pt x="3120" y="3120"/>
                </a:lnTo>
                <a:lnTo>
                  <a:pt x="0" y="3120"/>
                </a:lnTo>
                <a:lnTo>
                  <a:pt x="0" y="0"/>
                </a:lnTo>
                <a:close/>
              </a:path>
            </a:pathLst>
          </a:custGeom>
        </p:spPr>
      </p:pic>
    </p:spTree>
    <p:custDataLst>
      <p:tags r:id="rId8"/>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文本框 6"/>
          <p:cNvSpPr txBox="1"/>
          <p:nvPr>
            <p:custDataLst>
              <p:tags r:id="rId3"/>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2800" dirty="0" err="1">
                <a:solidFill>
                  <a:schemeClr val="dk1"/>
                </a:solidFill>
                <a:sym typeface="微软雅黑" panose="020B0503020204020204" charset="-122"/>
              </a:rPr>
              <a:t>Quality Risks Caused by High-Speed Drawing</a:t>
            </a:r>
            <a:endParaRPr lang="en-US" altLang="zh-CN" sz="2800" dirty="0" err="1">
              <a:solidFill>
                <a:schemeClr val="dk1"/>
              </a:solidFill>
              <a:sym typeface="微软雅黑" panose="020B0503020204020204" charset="-122"/>
            </a:endParaRPr>
          </a:p>
        </p:txBody>
      </p:sp>
      <p:grpSp>
        <p:nvGrpSpPr>
          <p:cNvPr id="5" name="组合 4"/>
          <p:cNvGrpSpPr/>
          <p:nvPr>
            <p:custDataLst>
              <p:tags r:id="rId4"/>
            </p:custDataLst>
          </p:nvPr>
        </p:nvGrpSpPr>
        <p:grpSpPr>
          <a:xfrm>
            <a:off x="457200" y="863600"/>
            <a:ext cx="11277600" cy="5765165"/>
            <a:chOff x="720" y="1440"/>
            <a:chExt cx="17760" cy="8593"/>
          </a:xfrm>
        </p:grpSpPr>
        <p:cxnSp>
          <p:nvCxnSpPr>
            <p:cNvPr id="3" name="直接连接符 2"/>
            <p:cNvCxnSpPr/>
            <p:nvPr>
              <p:custDataLst>
                <p:tags r:id="rId5"/>
              </p:custDataLst>
            </p:nvPr>
          </p:nvCxnSpPr>
          <p:spPr>
            <a:xfrm>
              <a:off x="720" y="1440"/>
              <a:ext cx="17760" cy="2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grpSp>
          <p:nvGrpSpPr>
            <p:cNvPr id="10" name="组合 9"/>
            <p:cNvGrpSpPr/>
            <p:nvPr>
              <p:custDataLst>
                <p:tags r:id="rId6"/>
              </p:custDataLst>
            </p:nvPr>
          </p:nvGrpSpPr>
          <p:grpSpPr>
            <a:xfrm>
              <a:off x="2539" y="3273"/>
              <a:ext cx="973" cy="709"/>
              <a:chOff x="10375" y="3211"/>
              <a:chExt cx="938" cy="684"/>
            </a:xfrm>
          </p:grpSpPr>
          <p:sp>
            <p:nvSpPr>
              <p:cNvPr id="27" name="等腰三角形 14"/>
              <p:cNvSpPr/>
              <p:nvPr>
                <p:custDataLst>
                  <p:tags r:id="rId7"/>
                </p:custDataLst>
              </p:nvPr>
            </p:nvSpPr>
            <p:spPr>
              <a:xfrm rot="5400000">
                <a:off x="10658" y="3240"/>
                <a:ext cx="685" cy="62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8" name="等腰三角形 15"/>
              <p:cNvSpPr/>
              <p:nvPr>
                <p:custDataLst>
                  <p:tags r:id="rId8"/>
                </p:custDataLst>
              </p:nvPr>
            </p:nvSpPr>
            <p:spPr>
              <a:xfrm rot="5400000">
                <a:off x="10346" y="3240"/>
                <a:ext cx="685" cy="6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29" name="文本框 28"/>
            <p:cNvSpPr txBox="1"/>
            <p:nvPr>
              <p:custDataLst>
                <p:tags r:id="rId9"/>
              </p:custDataLst>
            </p:nvPr>
          </p:nvSpPr>
          <p:spPr>
            <a:xfrm>
              <a:off x="3835" y="3414"/>
              <a:ext cx="14645" cy="2410"/>
            </a:xfrm>
            <a:prstGeom prst="rect">
              <a:avLst/>
            </a:prstGeom>
            <a:noFill/>
          </p:spPr>
          <p:txBody>
            <a:bodyPr wrap="square" lIns="91440" tIns="45720" rIns="91440" bIns="45720" rtlCol="0" anchor="t" anchorCtr="0"/>
            <a:p>
              <a:pPr fontAlgn="auto">
                <a:lnSpc>
                  <a:spcPct val="130000"/>
                </a:lnSpc>
              </a:pPr>
              <a:r>
                <a:rPr lang="en-US" altLang="zh-CN" sz="1400" b="1" spc="150">
                  <a:solidFill>
                    <a:srgbClr val="FF0000"/>
                  </a:solidFill>
                  <a:ea typeface="微软雅黑" panose="020B0503020204020204" charset="-122"/>
                  <a:cs typeface="+mn-lt"/>
                  <a:sym typeface="Arial" panose="020B0604020202020204" pitchFamily="34" charset="0"/>
                </a:rPr>
                <a:t>First, degradation and alteration of the metallographic structure.</a:t>
              </a:r>
              <a:r>
                <a:rPr lang="en-US" altLang="zh-CN" sz="1400" spc="150">
                  <a:solidFill>
                    <a:schemeClr val="dk1">
                      <a:lumMod val="75000"/>
                      <a:lumOff val="25000"/>
                    </a:schemeClr>
                  </a:solidFill>
                  <a:ea typeface="微软雅黑" panose="020B0503020204020204" charset="-122"/>
                  <a:cs typeface="+mn-lt"/>
                  <a:sym typeface="Arial" panose="020B0604020202020204" pitchFamily="34" charset="0"/>
                </a:rPr>
                <a:t> The high-temperature environment promotes the spheroidization of the sorbite lamellar structure, drastically reducing structural density. This directly leads to excessive stress relaxation indicators in the steel wire, accelerating prestress loss during long-term use and weakening the overall bearing capacity of the building structure.</a:t>
              </a:r>
              <a:endParaRPr lang="en-US" altLang="zh-CN" sz="1400" spc="150">
                <a:solidFill>
                  <a:schemeClr val="dk1">
                    <a:lumMod val="75000"/>
                    <a:lumOff val="25000"/>
                  </a:schemeClr>
                </a:solidFill>
                <a:ea typeface="微软雅黑" panose="020B0503020204020204" charset="-122"/>
                <a:cs typeface="+mn-lt"/>
                <a:sym typeface="Arial" panose="020B0604020202020204" pitchFamily="34" charset="0"/>
              </a:endParaRPr>
            </a:p>
          </p:txBody>
        </p:sp>
        <p:grpSp>
          <p:nvGrpSpPr>
            <p:cNvPr id="11" name="组合 10"/>
            <p:cNvGrpSpPr/>
            <p:nvPr>
              <p:custDataLst>
                <p:tags r:id="rId10"/>
              </p:custDataLst>
            </p:nvPr>
          </p:nvGrpSpPr>
          <p:grpSpPr>
            <a:xfrm>
              <a:off x="2539" y="5681"/>
              <a:ext cx="973" cy="709"/>
              <a:chOff x="3146" y="6449"/>
              <a:chExt cx="938" cy="684"/>
            </a:xfrm>
          </p:grpSpPr>
          <p:sp>
            <p:nvSpPr>
              <p:cNvPr id="30" name="等腰三角形 14"/>
              <p:cNvSpPr/>
              <p:nvPr>
                <p:custDataLst>
                  <p:tags r:id="rId11"/>
                </p:custDataLst>
              </p:nvPr>
            </p:nvSpPr>
            <p:spPr>
              <a:xfrm rot="5400000">
                <a:off x="3429" y="6478"/>
                <a:ext cx="685" cy="62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1" name="等腰三角形 15"/>
              <p:cNvSpPr/>
              <p:nvPr>
                <p:custDataLst>
                  <p:tags r:id="rId12"/>
                </p:custDataLst>
              </p:nvPr>
            </p:nvSpPr>
            <p:spPr>
              <a:xfrm rot="5400000">
                <a:off x="3117" y="6478"/>
                <a:ext cx="685" cy="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32" name="文本框 31"/>
            <p:cNvSpPr txBox="1"/>
            <p:nvPr>
              <p:custDataLst>
                <p:tags r:id="rId13"/>
              </p:custDataLst>
            </p:nvPr>
          </p:nvSpPr>
          <p:spPr>
            <a:xfrm>
              <a:off x="3835" y="5862"/>
              <a:ext cx="14537" cy="1998"/>
            </a:xfrm>
            <a:prstGeom prst="rect">
              <a:avLst/>
            </a:prstGeom>
            <a:noFill/>
          </p:spPr>
          <p:txBody>
            <a:bodyPr wrap="square" lIns="91440" tIns="45720" rIns="91440" bIns="45720" rtlCol="0" anchor="t" anchorCtr="0">
              <a:normAutofit fontScale="90000" lnSpcReduction="20000"/>
            </a:bodyPr>
            <a:p>
              <a:pPr fontAlgn="auto">
                <a:lnSpc>
                  <a:spcPct val="130000"/>
                </a:lnSpc>
              </a:pPr>
              <a:r>
                <a:rPr lang="en-US" altLang="zh-CN" sz="1600" b="1" spc="150">
                  <a:solidFill>
                    <a:srgbClr val="FF0000"/>
                  </a:solidFill>
                  <a:ea typeface="微软雅黑" panose="020B0503020204020204" charset="-122"/>
                  <a:cs typeface="+mn-lt"/>
                  <a:sym typeface="Arial" panose="020B0604020202020204" pitchFamily="34" charset="0"/>
                </a:rPr>
                <a:t>Second, increased surface defects in the steel.</a:t>
              </a:r>
              <a:r>
                <a:rPr lang="en-US" altLang="zh-CN" sz="1600" spc="150">
                  <a:solidFill>
                    <a:schemeClr val="dk1">
                      <a:lumMod val="75000"/>
                      <a:lumOff val="25000"/>
                    </a:schemeClr>
                  </a:solidFill>
                  <a:ea typeface="微软雅黑" panose="020B0503020204020204" charset="-122"/>
                  <a:cs typeface="+mn-lt"/>
                  <a:sym typeface="Arial" panose="020B0604020202020204" pitchFamily="34" charset="0"/>
                </a:rPr>
                <a:t> High-speed friction easily forms microcracks on the surface, aggravating metal lattice distortion and expanding hydrogen absorption channels in the steel. As a result, the finished product fails hydrogen embrittlement resistance tests, and its overall stress corrosion resistance declines significantly.</a:t>
              </a:r>
              <a:endParaRPr lang="en-US" altLang="zh-CN" sz="1600" spc="150">
                <a:solidFill>
                  <a:schemeClr val="dk1">
                    <a:lumMod val="75000"/>
                    <a:lumOff val="25000"/>
                  </a:schemeClr>
                </a:solidFill>
                <a:ea typeface="微软雅黑" panose="020B0503020204020204" charset="-122"/>
                <a:cs typeface="+mn-lt"/>
                <a:sym typeface="Arial" panose="020B0604020202020204" pitchFamily="34" charset="0"/>
              </a:endParaRPr>
            </a:p>
          </p:txBody>
        </p:sp>
        <p:grpSp>
          <p:nvGrpSpPr>
            <p:cNvPr id="12" name="组合 11"/>
            <p:cNvGrpSpPr/>
            <p:nvPr>
              <p:custDataLst>
                <p:tags r:id="rId14"/>
              </p:custDataLst>
            </p:nvPr>
          </p:nvGrpSpPr>
          <p:grpSpPr>
            <a:xfrm>
              <a:off x="2538" y="8087"/>
              <a:ext cx="973" cy="709"/>
              <a:chOff x="10375" y="6449"/>
              <a:chExt cx="938" cy="684"/>
            </a:xfrm>
          </p:grpSpPr>
          <p:sp>
            <p:nvSpPr>
              <p:cNvPr id="53" name="等腰三角形 14"/>
              <p:cNvSpPr/>
              <p:nvPr>
                <p:custDataLst>
                  <p:tags r:id="rId15"/>
                </p:custDataLst>
              </p:nvPr>
            </p:nvSpPr>
            <p:spPr>
              <a:xfrm rot="5400000">
                <a:off x="10658" y="6478"/>
                <a:ext cx="685" cy="626"/>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54" name="等腰三角形 15"/>
              <p:cNvSpPr/>
              <p:nvPr>
                <p:custDataLst>
                  <p:tags r:id="rId16"/>
                </p:custDataLst>
              </p:nvPr>
            </p:nvSpPr>
            <p:spPr>
              <a:xfrm rot="5400000">
                <a:off x="10346" y="6478"/>
                <a:ext cx="685" cy="6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55" name="文本框 54"/>
            <p:cNvSpPr txBox="1"/>
            <p:nvPr>
              <p:custDataLst>
                <p:tags r:id="rId17"/>
              </p:custDataLst>
            </p:nvPr>
          </p:nvSpPr>
          <p:spPr>
            <a:xfrm>
              <a:off x="3835" y="7995"/>
              <a:ext cx="14645" cy="2038"/>
            </a:xfrm>
            <a:prstGeom prst="rect">
              <a:avLst/>
            </a:prstGeom>
            <a:noFill/>
          </p:spPr>
          <p:txBody>
            <a:bodyPr wrap="square" lIns="91440" tIns="45720" rIns="91440" bIns="45720" rtlCol="0" anchor="t" anchorCtr="0"/>
            <a:p>
              <a:pPr fontAlgn="auto">
                <a:lnSpc>
                  <a:spcPct val="130000"/>
                </a:lnSpc>
              </a:pPr>
              <a:r>
                <a:rPr lang="en-US" altLang="zh-CN" sz="1400" b="1" spc="150">
                  <a:solidFill>
                    <a:srgbClr val="FF0000"/>
                  </a:solidFill>
                  <a:ea typeface="微软雅黑" panose="020B0503020204020204" charset="-122"/>
                  <a:cs typeface="+mn-lt"/>
                  <a:sym typeface="Arial" panose="020B0604020202020204" pitchFamily="34" charset="0"/>
                </a:rPr>
                <a:t>Third, a drastic reduction in the product’s overall service life. </a:t>
              </a:r>
              <a:r>
                <a:rPr lang="en-US" altLang="zh-CN" sz="1400" spc="150">
                  <a:solidFill>
                    <a:schemeClr val="dk1">
                      <a:lumMod val="75000"/>
                      <a:lumOff val="25000"/>
                    </a:schemeClr>
                  </a:solidFill>
                  <a:ea typeface="微软雅黑" panose="020B0503020204020204" charset="-122"/>
                  <a:cs typeface="+mn-lt"/>
                  <a:sym typeface="Arial" panose="020B0604020202020204" pitchFamily="34" charset="0"/>
                </a:rPr>
                <a:t>Hidden material defects caused by high-temperature forming do not appear at the factory stage, but accelerate material aging under long-term loads and outdoor corrosive environments, leading to premature performance degradation and component failure.</a:t>
              </a:r>
              <a:endParaRPr lang="en-US" altLang="zh-CN" sz="1400" spc="150">
                <a:solidFill>
                  <a:schemeClr val="dk1">
                    <a:lumMod val="75000"/>
                    <a:lumOff val="25000"/>
                  </a:schemeClr>
                </a:solidFill>
                <a:ea typeface="微软雅黑" panose="020B0503020204020204" charset="-122"/>
                <a:cs typeface="+mn-lt"/>
                <a:sym typeface="Arial" panose="020B0604020202020204" pitchFamily="34" charset="0"/>
              </a:endParaRPr>
            </a:p>
          </p:txBody>
        </p:sp>
      </p:grpSp>
      <p:sp>
        <p:nvSpPr>
          <p:cNvPr id="8" name="文本框 7"/>
          <p:cNvSpPr txBox="1"/>
          <p:nvPr>
            <p:custDataLst>
              <p:tags r:id="rId18"/>
            </p:custDataLst>
          </p:nvPr>
        </p:nvSpPr>
        <p:spPr>
          <a:xfrm>
            <a:off x="457835" y="921385"/>
            <a:ext cx="11276965" cy="1247140"/>
          </a:xfrm>
          <a:prstGeom prst="rect">
            <a:avLst/>
          </a:prstGeom>
          <a:noFill/>
        </p:spPr>
        <p:txBody>
          <a:bodyPr wrap="square" lIns="91440" tIns="45720" rIns="91440" bIns="45720" rtlCol="0" anchor="t" anchorCtr="0"/>
          <a:p>
            <a:pPr fontAlgn="auto">
              <a:lnSpc>
                <a:spcPct val="130000"/>
              </a:lnSpc>
            </a:pPr>
            <a:r>
              <a:rPr lang="en-US" altLang="zh-CN" sz="1400" spc="150">
                <a:solidFill>
                  <a:schemeClr val="dk1">
                    <a:lumMod val="75000"/>
                    <a:lumOff val="25000"/>
                  </a:schemeClr>
                </a:solidFill>
                <a:ea typeface="微软雅黑" panose="020B0503020204020204" charset="-122"/>
                <a:cs typeface="+mn-lt"/>
                <a:sym typeface="Arial" panose="020B0604020202020204" pitchFamily="34" charset="0"/>
              </a:rPr>
              <a:t>Some enterprises raise the drawing speed to </a:t>
            </a:r>
            <a:r>
              <a:rPr lang="en-US" altLang="zh-CN" sz="1400" b="1" spc="150">
                <a:solidFill>
                  <a:srgbClr val="FF0000"/>
                </a:solidFill>
                <a:ea typeface="微软雅黑" panose="020B0503020204020204" charset="-122"/>
                <a:cs typeface="+mn-lt"/>
                <a:sym typeface="Arial" panose="020B0604020202020204" pitchFamily="34" charset="0"/>
              </a:rPr>
              <a:t>150-200 m/min</a:t>
            </a:r>
            <a:r>
              <a:rPr lang="en-US" altLang="zh-CN" sz="1400" spc="150">
                <a:solidFill>
                  <a:schemeClr val="dk1">
                    <a:lumMod val="75000"/>
                    <a:lumOff val="25000"/>
                  </a:schemeClr>
                </a:solidFill>
                <a:ea typeface="微软雅黑" panose="020B0503020204020204" charset="-122"/>
                <a:cs typeface="+mn-lt"/>
                <a:sym typeface="Arial" panose="020B0604020202020204" pitchFamily="34" charset="0"/>
              </a:rPr>
              <a:t> to boost production capacity. </a:t>
            </a:r>
            <a:r>
              <a:rPr lang="en-US" altLang="zh-CN" sz="1400" b="1" spc="150">
                <a:solidFill>
                  <a:srgbClr val="FF0000"/>
                </a:solidFill>
                <a:ea typeface="微软雅黑" panose="020B0503020204020204" charset="-122"/>
                <a:cs typeface="+mn-lt"/>
                <a:sym typeface="Arial" panose="020B0604020202020204" pitchFamily="34" charset="0"/>
              </a:rPr>
              <a:t>High-speed drawing</a:t>
            </a:r>
            <a:r>
              <a:rPr lang="en-US" altLang="zh-CN" sz="1400" spc="150">
                <a:solidFill>
                  <a:schemeClr val="dk1">
                    <a:lumMod val="75000"/>
                    <a:lumOff val="25000"/>
                  </a:schemeClr>
                </a:solidFill>
                <a:ea typeface="微软雅黑" panose="020B0503020204020204" charset="-122"/>
                <a:cs typeface="+mn-lt"/>
                <a:sym typeface="Arial" panose="020B0604020202020204" pitchFamily="34" charset="0"/>
              </a:rPr>
              <a:t> generates significant plastic deformation heat and friction heat, causing the surface temperature of the steel wire to rise rapidly. This keeps the steel wire at high temperatures for extended periods, triggering irreversible degradation of material performance.</a:t>
            </a:r>
            <a:endParaRPr lang="en-US" altLang="zh-CN" sz="1400" spc="150">
              <a:solidFill>
                <a:schemeClr val="dk1">
                  <a:lumMod val="75000"/>
                  <a:lumOff val="25000"/>
                </a:schemeClr>
              </a:solidFill>
              <a:ea typeface="微软雅黑" panose="020B0503020204020204" charset="-122"/>
              <a:cs typeface="+mn-lt"/>
              <a:sym typeface="Arial" panose="020B0604020202020204" pitchFamily="34" charset="0"/>
            </a:endParaRPr>
          </a:p>
        </p:txBody>
      </p:sp>
    </p:spTree>
    <p:custDataLst>
      <p:tags r:id="rId19"/>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067267" y="3241255"/>
            <a:ext cx="1531941" cy="1151165"/>
          </a:xfrm>
          <a:prstGeom prst="rect">
            <a:avLst/>
          </a:prstGeom>
          <a:noFill/>
        </p:spPr>
        <p:txBody>
          <a:bodyPr wrap="square" rtlCol="0" anchor="ctr" anchorCtr="0">
            <a:normAutofit/>
          </a:bodyPr>
          <a:lstStyle/>
          <a:p>
            <a:pPr algn="ctr"/>
            <a:r>
              <a:rPr lang="en-US" altLang="zh-TW" sz="6000" dirty="0">
                <a:solidFill>
                  <a:schemeClr val="accent1"/>
                </a:solidFill>
                <a:latin typeface="微软雅黑" panose="020B0503020204020204" charset="-122"/>
                <a:ea typeface="微软雅黑" panose="020B0503020204020204" charset="-122"/>
              </a:rPr>
              <a:t>04/</a:t>
            </a:r>
            <a:endParaRPr lang="en-US" altLang="zh-TW" sz="6000" dirty="0">
              <a:solidFill>
                <a:schemeClr val="accen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7717155" y="3399155"/>
            <a:ext cx="3723640" cy="624840"/>
          </a:xfrm>
          <a:prstGeom prst="rect">
            <a:avLst/>
          </a:prstGeom>
        </p:spPr>
        <p:txBody>
          <a:bodyPr wrap="square" anchor="ctr" anchorCtr="0"/>
          <a:lstStyle>
            <a:defPPr>
              <a:defRPr lang="zh-CN"/>
            </a:defPPr>
            <a:lvl1pPr>
              <a:defRPr sz="2000"/>
            </a:lvl1pPr>
          </a:lstStyle>
          <a:p>
            <a:pPr algn="l"/>
            <a:r>
              <a:rPr lang="en-US" altLang="zh-CN" sz="1600" dirty="0">
                <a:solidFill>
                  <a:schemeClr val="dk1">
                    <a:lumMod val="85000"/>
                    <a:lumOff val="15000"/>
                  </a:schemeClr>
                </a:solidFill>
                <a:ea typeface="微软雅黑" panose="020B0503020204020204" charset="-122"/>
                <a:cs typeface="+mn-lt"/>
                <a:sym typeface="+mn-ea"/>
              </a:rPr>
              <a:t>Mechanism of the Effect of Drawing Speed on Metallographic Structure</a:t>
            </a:r>
            <a:endParaRPr lang="en-US" altLang="zh-CN" sz="1600" dirty="0">
              <a:solidFill>
                <a:schemeClr val="dk1">
                  <a:lumMod val="85000"/>
                  <a:lumOff val="15000"/>
                </a:schemeClr>
              </a:solidFill>
              <a:ea typeface="微软雅黑" panose="020B0503020204020204" charset="-122"/>
              <a:cs typeface="+mn-lt"/>
              <a:sym typeface="+mn-ea"/>
            </a:endParaRPr>
          </a:p>
        </p:txBody>
      </p:sp>
      <p:sp>
        <p:nvSpPr>
          <p:cNvPr id="7" name="文本框 6"/>
          <p:cNvSpPr txBox="1"/>
          <p:nvPr>
            <p:custDataLst>
              <p:tags r:id="rId5"/>
            </p:custDataLst>
          </p:nvPr>
        </p:nvSpPr>
        <p:spPr>
          <a:xfrm>
            <a:off x="820675" y="3243795"/>
            <a:ext cx="1531941" cy="1151165"/>
          </a:xfrm>
          <a:prstGeom prst="rect">
            <a:avLst/>
          </a:prstGeom>
          <a:noFill/>
        </p:spPr>
        <p:txBody>
          <a:bodyPr wrap="square" rtlCol="0" anchor="ctr" anchorCtr="0">
            <a:normAutofit/>
          </a:bodyPr>
          <a:lstStyle/>
          <a:p>
            <a:pPr algn="ctr"/>
            <a:r>
              <a:rPr lang="en-US" altLang="zh-TW" sz="6000" dirty="0">
                <a:solidFill>
                  <a:schemeClr val="accent1"/>
                </a:solidFill>
                <a:latin typeface="微软雅黑" panose="020B0503020204020204" charset="-122"/>
                <a:ea typeface="微软雅黑" panose="020B0503020204020204" charset="-122"/>
              </a:rPr>
              <a:t>03/</a:t>
            </a:r>
            <a:endParaRPr lang="en-US" altLang="zh-TW" sz="6000" dirty="0">
              <a:solidFill>
                <a:schemeClr val="accent1"/>
              </a:solidFill>
              <a:latin typeface="微软雅黑" panose="020B0503020204020204" charset="-122"/>
              <a:ea typeface="微软雅黑" panose="020B0503020204020204" charset="-122"/>
            </a:endParaRPr>
          </a:p>
        </p:txBody>
      </p:sp>
      <p:sp>
        <p:nvSpPr>
          <p:cNvPr id="13" name="文本框 12"/>
          <p:cNvSpPr txBox="1"/>
          <p:nvPr>
            <p:custDataLst>
              <p:tags r:id="rId6"/>
            </p:custDataLst>
          </p:nvPr>
        </p:nvSpPr>
        <p:spPr>
          <a:xfrm>
            <a:off x="2376170" y="3399155"/>
            <a:ext cx="3691255" cy="825500"/>
          </a:xfrm>
          <a:prstGeom prst="rect">
            <a:avLst/>
          </a:prstGeom>
        </p:spPr>
        <p:txBody>
          <a:bodyPr wrap="square" anchor="ctr" anchorCtr="0">
            <a:normAutofit/>
          </a:bodyPr>
          <a:lstStyle>
            <a:defPPr>
              <a:defRPr lang="zh-CN"/>
            </a:defPPr>
            <a:lvl1pPr>
              <a:defRPr sz="2000"/>
            </a:lvl1pPr>
          </a:lstStyle>
          <a:p>
            <a:r>
              <a:rPr lang="en-US" altLang="zh-CN" sz="1600" dirty="0">
                <a:solidFill>
                  <a:schemeClr val="dk1">
                    <a:lumMod val="85000"/>
                    <a:lumOff val="15000"/>
                  </a:schemeClr>
                </a:solidFill>
                <a:ea typeface="微软雅黑" panose="020B0503020204020204" charset="-122"/>
                <a:cs typeface="+mn-lt"/>
                <a:sym typeface="+mn-ea"/>
              </a:rPr>
              <a:t>The Influence of Simplified Drawing Processes</a:t>
            </a:r>
            <a:endParaRPr lang="en-US" altLang="zh-CN" sz="1600" dirty="0">
              <a:solidFill>
                <a:schemeClr val="dk1">
                  <a:lumMod val="85000"/>
                  <a:lumOff val="15000"/>
                </a:schemeClr>
              </a:solidFill>
              <a:ea typeface="微软雅黑" panose="020B0503020204020204" charset="-122"/>
              <a:cs typeface="+mn-lt"/>
              <a:sym typeface="+mn-ea"/>
            </a:endParaRPr>
          </a:p>
        </p:txBody>
      </p:sp>
      <p:sp>
        <p:nvSpPr>
          <p:cNvPr id="9" name="文本框 8"/>
          <p:cNvSpPr txBox="1"/>
          <p:nvPr>
            <p:custDataLst>
              <p:tags r:id="rId7"/>
            </p:custDataLst>
          </p:nvPr>
        </p:nvSpPr>
        <p:spPr>
          <a:xfrm>
            <a:off x="6067267" y="2092692"/>
            <a:ext cx="1531941" cy="1151165"/>
          </a:xfrm>
          <a:prstGeom prst="rect">
            <a:avLst/>
          </a:prstGeom>
          <a:noFill/>
        </p:spPr>
        <p:txBody>
          <a:bodyPr wrap="square" rtlCol="0" anchor="ctr" anchorCtr="0">
            <a:normAutofit/>
          </a:bodyPr>
          <a:lstStyle/>
          <a:p>
            <a:pPr algn="ctr"/>
            <a:r>
              <a:rPr lang="en-US" altLang="zh-TW" sz="6000" dirty="0">
                <a:solidFill>
                  <a:schemeClr val="accent1"/>
                </a:solidFill>
                <a:latin typeface="微软雅黑" panose="020B0503020204020204" charset="-122"/>
                <a:ea typeface="微软雅黑" panose="020B0503020204020204" charset="-122"/>
              </a:rPr>
              <a:t>02/</a:t>
            </a:r>
            <a:endParaRPr lang="en-US" altLang="zh-TW" sz="6000" dirty="0">
              <a:solidFill>
                <a:schemeClr val="accent1"/>
              </a:solidFill>
              <a:latin typeface="微软雅黑" panose="020B0503020204020204" charset="-122"/>
              <a:ea typeface="微软雅黑" panose="020B0503020204020204" charset="-122"/>
            </a:endParaRPr>
          </a:p>
        </p:txBody>
      </p:sp>
      <p:sp>
        <p:nvSpPr>
          <p:cNvPr id="4" name="文本框 3"/>
          <p:cNvSpPr txBox="1"/>
          <p:nvPr>
            <p:custDataLst>
              <p:tags r:id="rId8"/>
            </p:custDataLst>
          </p:nvPr>
        </p:nvSpPr>
        <p:spPr>
          <a:xfrm>
            <a:off x="7717155" y="2251075"/>
            <a:ext cx="3723640" cy="825500"/>
          </a:xfrm>
          <a:prstGeom prst="rect">
            <a:avLst/>
          </a:prstGeom>
        </p:spPr>
        <p:txBody>
          <a:bodyPr wrap="square" anchor="ctr" anchorCtr="0">
            <a:normAutofit/>
          </a:bodyPr>
          <a:lstStyle>
            <a:defPPr>
              <a:defRPr lang="zh-CN"/>
            </a:defPPr>
            <a:lvl1pPr>
              <a:defRPr sz="2000"/>
            </a:lvl1pPr>
          </a:lstStyle>
          <a:p>
            <a:pPr algn="l"/>
            <a:r>
              <a:rPr lang="en-US" altLang="zh-CN" sz="1600" dirty="0">
                <a:solidFill>
                  <a:schemeClr val="dk1">
                    <a:lumMod val="85000"/>
                    <a:lumOff val="15000"/>
                  </a:schemeClr>
                </a:solidFill>
                <a:ea typeface="微软雅黑" panose="020B0503020204020204" charset="-122"/>
                <a:cs typeface="+mn-lt"/>
                <a:sym typeface="+mn-ea"/>
              </a:rPr>
              <a:t>The Influence of Drawing Passes and Area Reduction per Pass on the Performance of Steel Wire</a:t>
            </a:r>
            <a:endParaRPr lang="en-US" altLang="zh-CN" sz="1600" dirty="0">
              <a:solidFill>
                <a:schemeClr val="dk1">
                  <a:lumMod val="85000"/>
                  <a:lumOff val="15000"/>
                </a:schemeClr>
              </a:solidFill>
              <a:ea typeface="微软雅黑" panose="020B0503020204020204" charset="-122"/>
              <a:cs typeface="+mn-lt"/>
              <a:sym typeface="+mn-ea"/>
            </a:endParaRPr>
          </a:p>
        </p:txBody>
      </p:sp>
      <p:sp>
        <p:nvSpPr>
          <p:cNvPr id="5" name="文本框 4"/>
          <p:cNvSpPr txBox="1"/>
          <p:nvPr>
            <p:custDataLst>
              <p:tags r:id="rId9"/>
            </p:custDataLst>
          </p:nvPr>
        </p:nvSpPr>
        <p:spPr>
          <a:xfrm>
            <a:off x="820675" y="2165717"/>
            <a:ext cx="1531941" cy="1151165"/>
          </a:xfrm>
          <a:prstGeom prst="rect">
            <a:avLst/>
          </a:prstGeom>
          <a:noFill/>
        </p:spPr>
        <p:txBody>
          <a:bodyPr wrap="square" rtlCol="0" anchor="ctr" anchorCtr="0">
            <a:normAutofit/>
          </a:bodyPr>
          <a:lstStyle/>
          <a:p>
            <a:pPr algn="ctr"/>
            <a:r>
              <a:rPr lang="en-US" altLang="zh-TW" sz="6000" dirty="0">
                <a:solidFill>
                  <a:schemeClr val="accent1"/>
                </a:solidFill>
                <a:latin typeface="微软雅黑" panose="020B0503020204020204" charset="-122"/>
                <a:ea typeface="微软雅黑" panose="020B0503020204020204" charset="-122"/>
              </a:rPr>
              <a:t>01/</a:t>
            </a:r>
            <a:endParaRPr lang="en-US" altLang="zh-TW" sz="6000" dirty="0">
              <a:solidFill>
                <a:schemeClr val="accent1"/>
              </a:solidFill>
              <a:latin typeface="微软雅黑" panose="020B0503020204020204" charset="-122"/>
              <a:ea typeface="微软雅黑" panose="020B0503020204020204" charset="-122"/>
            </a:endParaRPr>
          </a:p>
        </p:txBody>
      </p:sp>
      <p:sp>
        <p:nvSpPr>
          <p:cNvPr id="14" name="文本框 13"/>
          <p:cNvSpPr txBox="1"/>
          <p:nvPr>
            <p:custDataLst>
              <p:tags r:id="rId10"/>
            </p:custDataLst>
          </p:nvPr>
        </p:nvSpPr>
        <p:spPr>
          <a:xfrm>
            <a:off x="2376170" y="2251075"/>
            <a:ext cx="3691255" cy="825500"/>
          </a:xfrm>
          <a:prstGeom prst="rect">
            <a:avLst/>
          </a:prstGeom>
        </p:spPr>
        <p:txBody>
          <a:bodyPr wrap="square" anchor="ctr" anchorCtr="0"/>
          <a:lstStyle>
            <a:defPPr>
              <a:defRPr lang="zh-CN"/>
            </a:defPPr>
            <a:lvl1pPr>
              <a:defRPr sz="2000"/>
            </a:lvl1pPr>
          </a:lstStyle>
          <a:p>
            <a:r>
              <a:rPr lang="en-US" altLang="zh-CN" sz="1400">
                <a:solidFill>
                  <a:schemeClr val="tx1"/>
                </a:solidFill>
                <a:sym typeface="+mn-ea"/>
              </a:rPr>
              <a:t>The Influence of Drawing Process on the Performance of Prestressed Steel Wire</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custDataLst>
              <p:tags r:id="rId11"/>
            </p:custDataLst>
          </p:nvPr>
        </p:nvSpPr>
        <p:spPr>
          <a:xfrm>
            <a:off x="6067267" y="4389818"/>
            <a:ext cx="1531941" cy="1151165"/>
          </a:xfrm>
          <a:prstGeom prst="rect">
            <a:avLst/>
          </a:prstGeom>
          <a:noFill/>
        </p:spPr>
        <p:txBody>
          <a:bodyPr wrap="square" rtlCol="0" anchor="ctr" anchorCtr="0">
            <a:normAutofit/>
          </a:bodyPr>
          <a:lstStyle/>
          <a:p>
            <a:pPr algn="ctr"/>
            <a:r>
              <a:rPr lang="en-US" altLang="zh-TW" sz="6000" dirty="0">
                <a:solidFill>
                  <a:schemeClr val="accent1"/>
                </a:solidFill>
                <a:latin typeface="微软雅黑" panose="020B0503020204020204" charset="-122"/>
                <a:ea typeface="微软雅黑" panose="020B0503020204020204" charset="-122"/>
              </a:rPr>
              <a:t>06/</a:t>
            </a:r>
            <a:endParaRPr lang="en-US" altLang="zh-TW" sz="6000" dirty="0">
              <a:solidFill>
                <a:schemeClr val="accent1"/>
              </a:solidFill>
              <a:latin typeface="微软雅黑" panose="020B0503020204020204" charset="-122"/>
              <a:ea typeface="微软雅黑" panose="020B0503020204020204" charset="-122"/>
            </a:endParaRPr>
          </a:p>
        </p:txBody>
      </p:sp>
      <p:sp>
        <p:nvSpPr>
          <p:cNvPr id="17" name="文本框 16"/>
          <p:cNvSpPr txBox="1"/>
          <p:nvPr>
            <p:custDataLst>
              <p:tags r:id="rId12"/>
            </p:custDataLst>
          </p:nvPr>
        </p:nvSpPr>
        <p:spPr>
          <a:xfrm>
            <a:off x="7717155" y="4547870"/>
            <a:ext cx="3505835" cy="825500"/>
          </a:xfrm>
          <a:prstGeom prst="rect">
            <a:avLst/>
          </a:prstGeom>
        </p:spPr>
        <p:txBody>
          <a:bodyPr wrap="square" anchor="ctr" anchorCtr="0">
            <a:normAutofit/>
          </a:bodyPr>
          <a:lstStyle>
            <a:defPPr>
              <a:defRPr lang="zh-CN"/>
            </a:defPPr>
            <a:lvl1pPr>
              <a:defRPr sz="2000"/>
            </a:lvl1pPr>
          </a:lstStyle>
          <a:p>
            <a:r>
              <a:rPr lang="en-US" altLang="zh-CN" sz="1600" dirty="0">
                <a:solidFill>
                  <a:schemeClr val="dk1">
                    <a:lumMod val="85000"/>
                    <a:lumOff val="15000"/>
                  </a:schemeClr>
                </a:solidFill>
                <a:ea typeface="微软雅黑" panose="020B0503020204020204" charset="-122"/>
                <a:cs typeface="+mn-lt"/>
                <a:sym typeface="+mn-ea"/>
              </a:rPr>
              <a:t>Our Process &amp; Quality Assurance</a:t>
            </a:r>
            <a:endParaRPr lang="en-US" altLang="zh-CN" sz="1600" dirty="0">
              <a:solidFill>
                <a:schemeClr val="dk1">
                  <a:lumMod val="85000"/>
                  <a:lumOff val="15000"/>
                </a:schemeClr>
              </a:solidFill>
              <a:ea typeface="微软雅黑" panose="020B0503020204020204" charset="-122"/>
              <a:cs typeface="+mn-lt"/>
              <a:sym typeface="+mn-ea"/>
            </a:endParaRPr>
          </a:p>
        </p:txBody>
      </p:sp>
      <p:sp>
        <p:nvSpPr>
          <p:cNvPr id="12" name="文本框 11"/>
          <p:cNvSpPr txBox="1"/>
          <p:nvPr>
            <p:custDataLst>
              <p:tags r:id="rId13"/>
            </p:custDataLst>
          </p:nvPr>
        </p:nvSpPr>
        <p:spPr>
          <a:xfrm>
            <a:off x="820675" y="4394898"/>
            <a:ext cx="1531941" cy="1151165"/>
          </a:xfrm>
          <a:prstGeom prst="rect">
            <a:avLst/>
          </a:prstGeom>
          <a:noFill/>
        </p:spPr>
        <p:txBody>
          <a:bodyPr wrap="square" rtlCol="0" anchor="ctr" anchorCtr="0">
            <a:normAutofit/>
          </a:bodyPr>
          <a:lstStyle/>
          <a:p>
            <a:pPr algn="ctr"/>
            <a:r>
              <a:rPr lang="en-US" altLang="zh-TW" sz="6000" dirty="0">
                <a:solidFill>
                  <a:schemeClr val="accent1"/>
                </a:solidFill>
                <a:latin typeface="微软雅黑" panose="020B0503020204020204" charset="-122"/>
                <a:ea typeface="微软雅黑" panose="020B0503020204020204" charset="-122"/>
              </a:rPr>
              <a:t>05/</a:t>
            </a:r>
            <a:endParaRPr lang="en-US" altLang="zh-TW" sz="6000" dirty="0">
              <a:solidFill>
                <a:schemeClr val="accent1"/>
              </a:solidFill>
              <a:latin typeface="微软雅黑" panose="020B0503020204020204" charset="-122"/>
              <a:ea typeface="微软雅黑" panose="020B0503020204020204" charset="-122"/>
            </a:endParaRPr>
          </a:p>
        </p:txBody>
      </p:sp>
      <p:sp>
        <p:nvSpPr>
          <p:cNvPr id="18" name="文本框 17"/>
          <p:cNvSpPr txBox="1"/>
          <p:nvPr>
            <p:custDataLst>
              <p:tags r:id="rId14"/>
            </p:custDataLst>
          </p:nvPr>
        </p:nvSpPr>
        <p:spPr>
          <a:xfrm>
            <a:off x="2368550" y="4547870"/>
            <a:ext cx="3698875" cy="825500"/>
          </a:xfrm>
          <a:prstGeom prst="rect">
            <a:avLst/>
          </a:prstGeom>
        </p:spPr>
        <p:txBody>
          <a:bodyPr wrap="square" anchor="ctr" anchorCtr="0"/>
          <a:lstStyle>
            <a:defPPr>
              <a:defRPr lang="zh-CN"/>
            </a:defPPr>
            <a:lvl1pPr>
              <a:defRPr sz="2000"/>
            </a:lvl1pPr>
          </a:lstStyle>
          <a:p>
            <a:r>
              <a:rPr lang="en-US" altLang="zh-CN" sz="1600" dirty="0">
                <a:solidFill>
                  <a:schemeClr val="dk1">
                    <a:lumMod val="85000"/>
                    <a:lumOff val="15000"/>
                  </a:schemeClr>
                </a:solidFill>
                <a:ea typeface="微软雅黑" panose="020B0503020204020204" charset="-122"/>
                <a:cs typeface="+mn-lt"/>
                <a:sym typeface="+mn-ea"/>
              </a:rPr>
              <a:t>Engineering Hazards Caused by Non-Standard Drawing Processes</a:t>
            </a:r>
            <a:endParaRPr lang="en-US" altLang="zh-CN" sz="1600" dirty="0">
              <a:solidFill>
                <a:schemeClr val="dk1">
                  <a:lumMod val="85000"/>
                  <a:lumOff val="15000"/>
                </a:schemeClr>
              </a:solidFill>
              <a:ea typeface="微软雅黑" panose="020B0503020204020204" charset="-122"/>
              <a:cs typeface="+mn-lt"/>
              <a:sym typeface="+mn-ea"/>
            </a:endParaRPr>
          </a:p>
        </p:txBody>
      </p:sp>
      <p:sp>
        <p:nvSpPr>
          <p:cNvPr id="15" name="文本框 14"/>
          <p:cNvSpPr txBox="1"/>
          <p:nvPr>
            <p:custDataLst>
              <p:tags r:id="rId15"/>
            </p:custDataLst>
          </p:nvPr>
        </p:nvSpPr>
        <p:spPr>
          <a:xfrm>
            <a:off x="2671763" y="800099"/>
            <a:ext cx="6848475" cy="936625"/>
          </a:xfrm>
          <a:prstGeom prst="rect">
            <a:avLst/>
          </a:prstGeom>
        </p:spPr>
        <p:txBody>
          <a:bodyPr vert="horz" wrap="square" lIns="91440" tIns="45720" rIns="91440" bIns="45720" rtlCol="0" anchor="ctr">
            <a:normAutofit/>
          </a:bodyPr>
          <a:lstStyle>
            <a:lvl1pPr algn="ctr">
              <a:lnSpc>
                <a:spcPct val="90000"/>
              </a:lnSpc>
              <a:spcBef>
                <a:spcPct val="0"/>
              </a:spcBef>
              <a:buNone/>
              <a:defRPr sz="4400">
                <a:latin typeface="+mj-lt"/>
                <a:ea typeface="+mj-ea"/>
                <a:cs typeface="+mj-cs"/>
              </a:defRPr>
            </a:lvl1pPr>
          </a:lstStyle>
          <a:p>
            <a:pPr algn="ctr"/>
            <a:r>
              <a:rPr lang="en-US" altLang="zh-CN" b="1" dirty="0">
                <a:solidFill>
                  <a:schemeClr val="accent1"/>
                </a:solidFill>
                <a:uFillTx/>
                <a:latin typeface="微软雅黑" panose="020B0503020204020204" charset="-122"/>
                <a:ea typeface="微软雅黑" panose="020B0503020204020204" charset="-122"/>
              </a:rPr>
              <a:t>Contens</a:t>
            </a:r>
            <a:endParaRPr lang="en-US" altLang="zh-CN" b="1" dirty="0">
              <a:solidFill>
                <a:schemeClr val="accent1"/>
              </a:solidFill>
              <a:uFillTx/>
              <a:latin typeface="微软雅黑" panose="020B0503020204020204" charset="-122"/>
              <a:ea typeface="微软雅黑" panose="020B0503020204020204" charset="-122"/>
            </a:endParaRPr>
          </a:p>
        </p:txBody>
      </p:sp>
    </p:spTree>
    <p:custDataLst>
      <p:tags r:id="rId1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2800" dirty="0" err="1">
                <a:solidFill>
                  <a:schemeClr val="dk1"/>
                </a:solidFill>
                <a:sym typeface="微软雅黑" panose="020B0503020204020204" charset="-122"/>
              </a:rPr>
              <a:t>Elongation After Fracture Standard</a:t>
            </a:r>
            <a:endParaRPr lang="en-US" altLang="zh-CN" sz="2800" dirty="0" err="1">
              <a:solidFill>
                <a:schemeClr val="dk1"/>
              </a:solidFill>
              <a:sym typeface="微软雅黑" panose="020B0503020204020204" charset="-122"/>
            </a:endParaRPr>
          </a:p>
        </p:txBody>
      </p:sp>
      <p:pic>
        <p:nvPicPr>
          <p:cNvPr id="4" name="图片 3" descr="/data/temp/53b96ed5-58de-11f1-82c5-fec2daf8e6d2.jpg53b96ed5-58de-11f1-82c5-fec2daf8e6d2"/>
          <p:cNvPicPr>
            <a:picLocks noChangeAspect="1"/>
          </p:cNvPicPr>
          <p:nvPr>
            <p:custDataLst>
              <p:tags r:id="rId5"/>
            </p:custDataLst>
          </p:nvPr>
        </p:nvPicPr>
        <p:blipFill rotWithShape="1">
          <a:blip r:embed="rId6"/>
          <a:srcRect/>
          <a:stretch>
            <a:fillRect/>
          </a:stretch>
        </p:blipFill>
        <p:spPr>
          <a:xfrm>
            <a:off x="680720" y="2166620"/>
            <a:ext cx="4852035" cy="2711450"/>
          </a:xfrm>
          <a:custGeom>
            <a:avLst/>
            <a:gdLst/>
            <a:ahLst/>
            <a:cxnLst>
              <a:cxn ang="3">
                <a:pos x="hc" y="t"/>
              </a:cxn>
              <a:cxn ang="cd2">
                <a:pos x="l" y="vc"/>
              </a:cxn>
              <a:cxn ang="cd4">
                <a:pos x="hc" y="b"/>
              </a:cxn>
              <a:cxn ang="0">
                <a:pos x="r" y="vc"/>
              </a:cxn>
            </a:cxnLst>
            <a:rect l="l" t="t" r="r" b="b"/>
            <a:pathLst>
              <a:path w="4320" h="2160">
                <a:moveTo>
                  <a:pt x="0" y="0"/>
                </a:moveTo>
                <a:lnTo>
                  <a:pt x="4320" y="0"/>
                </a:lnTo>
                <a:lnTo>
                  <a:pt x="4320" y="2160"/>
                </a:lnTo>
                <a:lnTo>
                  <a:pt x="0" y="2160"/>
                </a:lnTo>
                <a:close/>
              </a:path>
            </a:pathLst>
          </a:custGeom>
        </p:spPr>
      </p:pic>
      <p:sp>
        <p:nvSpPr>
          <p:cNvPr id="11" name="Title 6"/>
          <p:cNvSpPr txBox="1"/>
          <p:nvPr>
            <p:custDataLst>
              <p:tags r:id="rId7"/>
            </p:custDataLst>
          </p:nvPr>
        </p:nvSpPr>
        <p:spPr>
          <a:xfrm>
            <a:off x="5873115" y="1279525"/>
            <a:ext cx="5580380" cy="5093335"/>
          </a:xfrm>
          <a:prstGeom prst="rect">
            <a:avLst/>
          </a:prstGeom>
          <a:noFill/>
          <a:ln w="3175">
            <a:noFill/>
            <a:prstDash val="dash"/>
          </a:ln>
        </p:spPr>
        <p:txBody>
          <a:bodyPr wrap="square" lIns="63500" tIns="25400" rIns="63500" bIns="25400"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rPr>
              <a:t>The </a:t>
            </a:r>
            <a:r>
              <a:rPr lang="en-US" altLang="zh-CN" sz="2400" b="1" spc="100" dirty="0">
                <a:ln w="3175">
                  <a:noFill/>
                  <a:prstDash val="dash"/>
                </a:ln>
                <a:solidFill>
                  <a:srgbClr val="FF0000"/>
                </a:solidFill>
                <a:uFillTx/>
                <a:latin typeface="+mn-lt"/>
                <a:ea typeface="微软雅黑" panose="020B0503020204020204" charset="-122"/>
                <a:cs typeface="+mn-lt"/>
              </a:rPr>
              <a:t>initial elongation</a:t>
            </a:r>
            <a:r>
              <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rPr>
              <a:t> of the raw material wire rod is approximately </a:t>
            </a:r>
            <a:r>
              <a:rPr lang="en-US" altLang="zh-CN" sz="2400" b="1" spc="100" dirty="0">
                <a:ln w="3175">
                  <a:noFill/>
                  <a:prstDash val="dash"/>
                </a:ln>
                <a:solidFill>
                  <a:srgbClr val="FF0000"/>
                </a:solidFill>
                <a:uFillTx/>
                <a:latin typeface="+mn-lt"/>
                <a:ea typeface="微软雅黑" panose="020B0503020204020204" charset="-122"/>
                <a:cs typeface="+mn-lt"/>
              </a:rPr>
              <a:t>10%</a:t>
            </a:r>
            <a:r>
              <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rPr>
              <a:t>. As the drawing passes progress, the elongation after fracture of the steel wire will show a gradual downward trend.</a:t>
            </a:r>
            <a:endPar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endPar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r>
              <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rPr>
              <a:t>Our factory strictly controls all process parameters throughout production to ensure the elongation after fracture of the finished product meets the national </a:t>
            </a:r>
            <a:r>
              <a:rPr lang="en-US" altLang="zh-CN" sz="2400" b="1" spc="100" dirty="0">
                <a:ln w="3175">
                  <a:noFill/>
                  <a:prstDash val="dash"/>
                </a:ln>
                <a:solidFill>
                  <a:srgbClr val="FF0000"/>
                </a:solidFill>
                <a:uFillTx/>
                <a:latin typeface="+mn-lt"/>
                <a:ea typeface="微软雅黑" panose="020B0503020204020204" charset="-122"/>
                <a:cs typeface="+mn-lt"/>
              </a:rPr>
              <a:t>standard requirement of 3.5%</a:t>
            </a:r>
            <a:r>
              <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rPr>
              <a:t>, balancing structural strength and operational safety.</a:t>
            </a:r>
            <a:endParaRPr lang="en-US" altLang="zh-CN" sz="24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Tree>
    <p:custDataLst>
      <p:tags r:id="rId8"/>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134110" y="1323975"/>
            <a:ext cx="3341370" cy="3486150"/>
          </a:xfrm>
          <a:prstGeom prst="rect">
            <a:avLst/>
          </a:prstGeom>
          <a:noFill/>
          <a:ln>
            <a:noFill/>
          </a:ln>
          <a:effectLst/>
        </p:spPr>
        <p:txBody>
          <a:bodyPr vert="horz" wrap="square" rtlCol="0" anchor="ctr" anchorCtr="0">
            <a:normAutofit/>
          </a:bodyPr>
          <a:lstStyle/>
          <a:p>
            <a:pPr algn="ctr"/>
            <a:r>
              <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rPr>
              <a:t>05</a:t>
            </a:r>
            <a:endPar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endParaRPr>
          </a:p>
        </p:txBody>
      </p:sp>
      <p:sp>
        <p:nvSpPr>
          <p:cNvPr id="4" name="标题 3"/>
          <p:cNvSpPr>
            <a:spLocks noGrp="1"/>
          </p:cNvSpPr>
          <p:nvPr>
            <p:ph type="title"/>
            <p:custDataLst>
              <p:tags r:id="rId2"/>
            </p:custDataLst>
          </p:nvPr>
        </p:nvSpPr>
        <p:spPr>
          <a:xfrm>
            <a:off x="4570095" y="2050415"/>
            <a:ext cx="7125335" cy="1140460"/>
          </a:xfrm>
        </p:spPr>
        <p:txBody>
          <a:bodyPr/>
          <a:lstStyle/>
          <a:p>
            <a:r>
              <a:rPr lang="en-US" altLang="zh-CN" sz="2800">
                <a:solidFill>
                  <a:schemeClr val="accent1"/>
                </a:solidFill>
              </a:rPr>
              <a:t>Engineering Hazards Caused by Non-Standard Drawing Processes</a:t>
            </a:r>
            <a:endParaRPr lang="en-US" altLang="zh-CN" sz="2800">
              <a:solidFill>
                <a:schemeClr val="accent1"/>
              </a:solidFill>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p:nvGrpSpPr>
        <p:grpSpPr>
          <a:xfrm>
            <a:off x="6623685" y="1490980"/>
            <a:ext cx="5238115" cy="5062220"/>
            <a:chOff x="9179" y="1920"/>
            <a:chExt cx="8674" cy="8400"/>
          </a:xfrm>
        </p:grpSpPr>
        <p:grpSp>
          <p:nvGrpSpPr>
            <p:cNvPr id="8" name="组合 7"/>
            <p:cNvGrpSpPr/>
            <p:nvPr>
              <p:custDataLst>
                <p:tags r:id="rId1"/>
              </p:custDataLst>
            </p:nvPr>
          </p:nvGrpSpPr>
          <p:grpSpPr>
            <a:xfrm>
              <a:off x="9179" y="1920"/>
              <a:ext cx="8675" cy="8401"/>
              <a:chOff x="5975" y="2815"/>
              <a:chExt cx="7783" cy="7537"/>
            </a:xfrm>
          </p:grpSpPr>
          <p:sp>
            <p:nvSpPr>
              <p:cNvPr id="10" name="椭圆 9"/>
              <p:cNvSpPr/>
              <p:nvPr>
                <p:custDataLst>
                  <p:tags r:id="rId2"/>
                </p:custDataLst>
              </p:nvPr>
            </p:nvSpPr>
            <p:spPr>
              <a:xfrm>
                <a:off x="6474"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椭圆 11"/>
              <p:cNvSpPr/>
              <p:nvPr>
                <p:custDataLst>
                  <p:tags r:id="rId3"/>
                </p:custDataLst>
              </p:nvPr>
            </p:nvSpPr>
            <p:spPr>
              <a:xfrm>
                <a:off x="5975" y="3769"/>
                <a:ext cx="6358" cy="635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3" name="椭圆 12"/>
              <p:cNvSpPr/>
              <p:nvPr>
                <p:custDataLst>
                  <p:tags r:id="rId4"/>
                </p:custDataLst>
              </p:nvPr>
            </p:nvSpPr>
            <p:spPr>
              <a:xfrm>
                <a:off x="6097" y="2815"/>
                <a:ext cx="6358" cy="635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pic>
          <p:nvPicPr>
            <p:cNvPr id="14" name="图片 13" descr="/data/temp/53c9d2be-58de-11f1-9b13-e69de556afd3.jpg53c9d2be-58de-11f1-9b13-e69de556afd3"/>
            <p:cNvPicPr>
              <a:picLocks noChangeAspect="1"/>
            </p:cNvPicPr>
            <p:nvPr>
              <p:custDataLst>
                <p:tags r:id="rId5"/>
              </p:custDataLst>
            </p:nvPr>
          </p:nvPicPr>
          <p:blipFill rotWithShape="1">
            <a:blip r:embed="rId6"/>
            <a:srcRect/>
            <a:stretch>
              <a:fillRect/>
            </a:stretch>
          </p:blipFill>
          <p:spPr>
            <a:xfrm>
              <a:off x="9645" y="3644"/>
              <a:ext cx="7490" cy="5257"/>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grpSp>
      <p:sp>
        <p:nvSpPr>
          <p:cNvPr id="7" name="任意形状 8"/>
          <p:cNvSpPr/>
          <p:nvPr userDrawn="1">
            <p:custDataLst>
              <p:tags r:id="rId7"/>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8"/>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9"/>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11" name="Title 6"/>
          <p:cNvSpPr txBox="1"/>
          <p:nvPr>
            <p:custDataLst>
              <p:tags r:id="rId10"/>
            </p:custDataLst>
          </p:nvPr>
        </p:nvSpPr>
        <p:spPr>
          <a:xfrm>
            <a:off x="584200" y="1490980"/>
            <a:ext cx="11363325" cy="1343025"/>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b="1" spc="100" dirty="0">
                <a:ln w="3175">
                  <a:noFill/>
                  <a:prstDash val="dash"/>
                </a:ln>
                <a:solidFill>
                  <a:srgbClr val="FF0000"/>
                </a:solidFill>
                <a:uFillTx/>
                <a:latin typeface="+mn-lt"/>
                <a:ea typeface="微软雅黑" panose="020B0503020204020204" charset="-122"/>
                <a:cs typeface="+mn-lt"/>
              </a:rPr>
              <a:t>Insufficient Structural Load-Bearing Capacity</a:t>
            </a:r>
            <a:endParaRPr lang="en-US" altLang="zh-CN" sz="1800" b="1" spc="100" dirty="0">
              <a:ln w="3175">
                <a:noFill/>
                <a:prstDash val="dash"/>
              </a:ln>
              <a:solidFill>
                <a:srgbClr val="FF0000"/>
              </a:solidFill>
              <a:uFillTx/>
              <a:latin typeface="+mn-lt"/>
              <a:ea typeface="微软雅黑" panose="020B0503020204020204" charset="-122"/>
              <a:cs typeface="+mn-lt"/>
            </a:endParaRPr>
          </a:p>
          <a:p>
            <a:pPr algn="l" fontAlgn="auto">
              <a:lnSpc>
                <a:spcPct val="120000"/>
              </a:lnSpc>
              <a:spcAft>
                <a:spcPts val="800"/>
              </a:spcAft>
            </a:pPr>
            <a:r>
              <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rPr>
              <a:t>Steel wires processed with non-standard processes lack effective strength reserve and exhibit high brittleness. They are prone to brittle fracture during construction tensioning operations and cannot meet the load-bearing standards specified in the engineering design.</a:t>
            </a:r>
            <a:endPar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
        <p:nvSpPr>
          <p:cNvPr id="2" name="Title 6"/>
          <p:cNvSpPr txBox="1"/>
          <p:nvPr>
            <p:custDataLst>
              <p:tags r:id="rId11"/>
            </p:custDataLst>
          </p:nvPr>
        </p:nvSpPr>
        <p:spPr>
          <a:xfrm>
            <a:off x="584200" y="2816225"/>
            <a:ext cx="6524625" cy="193357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600" b="1" spc="100" dirty="0">
                <a:ln w="3175">
                  <a:noFill/>
                  <a:prstDash val="dash"/>
                </a:ln>
                <a:solidFill>
                  <a:srgbClr val="FF0000"/>
                </a:solidFill>
                <a:uFillTx/>
                <a:latin typeface="+mn-lt"/>
                <a:ea typeface="微软雅黑" panose="020B0503020204020204" charset="-122"/>
                <a:cs typeface="+mn-lt"/>
              </a:rPr>
              <a:t>Significant Degradation in Service Durability</a:t>
            </a:r>
            <a:endParaRPr lang="en-US" altLang="zh-CN" sz="1600" b="1" spc="100" dirty="0">
              <a:ln w="3175">
                <a:noFill/>
                <a:prstDash val="dash"/>
              </a:ln>
              <a:solidFill>
                <a:srgbClr val="FF0000"/>
              </a:solidFill>
              <a:uFillTx/>
              <a:latin typeface="+mn-lt"/>
              <a:ea typeface="微软雅黑" panose="020B0503020204020204" charset="-122"/>
              <a:cs typeface="+mn-lt"/>
            </a:endParaRPr>
          </a:p>
          <a:p>
            <a:pPr algn="l" fontAlgn="auto">
              <a:lnSpc>
                <a:spcPct val="120000"/>
              </a:lnSpc>
              <a:spcAft>
                <a:spcPts val="800"/>
              </a:spcAft>
            </a:pPr>
            <a:r>
              <a:rPr lang="en-US" altLang="zh-CN" sz="1400" spc="100" dirty="0">
                <a:ln w="3175">
                  <a:noFill/>
                  <a:prstDash val="dash"/>
                </a:ln>
                <a:solidFill>
                  <a:schemeClr val="dk1">
                    <a:lumMod val="75000"/>
                    <a:lumOff val="25000"/>
                  </a:schemeClr>
                </a:solidFill>
                <a:uFillTx/>
                <a:latin typeface="+mn-lt"/>
                <a:ea typeface="微软雅黑" panose="020B0503020204020204" charset="-122"/>
                <a:cs typeface="+mn-lt"/>
              </a:rPr>
              <a:t>Finished products often fail stress relaxation tests, have weak hydrogen embrittlement resistance, and contain numerous surface micro-defects. Under long-term constant stress and complex alternating wet/dry, corrosive conditions, the material aging rate accelerates, making premature failure highly likely.</a:t>
            </a:r>
            <a:endParaRPr lang="en-US" altLang="zh-CN" sz="14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
        <p:nvSpPr>
          <p:cNvPr id="4" name="文本框 6"/>
          <p:cNvSpPr txBox="1"/>
          <p:nvPr>
            <p:custDataLst>
              <p:tags r:id="rId12"/>
            </p:custDataLst>
          </p:nvPr>
        </p:nvSpPr>
        <p:spPr>
          <a:xfrm>
            <a:off x="584200" y="95250"/>
            <a:ext cx="11277600" cy="150304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7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3400" dirty="0" err="1">
                <a:solidFill>
                  <a:schemeClr val="dk1"/>
                </a:solidFill>
                <a:sym typeface="微软雅黑" panose="020B0503020204020204" charset="-122"/>
              </a:rPr>
              <a:t>Engineering Hazards Caused by Non-Standard Drawing Processes</a:t>
            </a:r>
            <a:endParaRPr lang="en-US" altLang="zh-CN" sz="3400" dirty="0" err="1">
              <a:solidFill>
                <a:schemeClr val="dk1"/>
              </a:solidFill>
              <a:sym typeface="微软雅黑" panose="020B0503020204020204" charset="-122"/>
            </a:endParaRPr>
          </a:p>
          <a:p>
            <a:pPr>
              <a:lnSpc>
                <a:spcPct val="100000"/>
              </a:lnSpc>
            </a:pPr>
            <a:r>
              <a:rPr lang="en-US" altLang="zh-CN" sz="2000" spc="100" dirty="0">
                <a:ln w="3175">
                  <a:noFill/>
                  <a:prstDash val="dash"/>
                </a:ln>
                <a:solidFill>
                  <a:schemeClr val="dk1">
                    <a:lumMod val="75000"/>
                    <a:lumOff val="25000"/>
                  </a:schemeClr>
                </a:solidFill>
                <a:uFillTx/>
                <a:sym typeface="+mn-ea"/>
              </a:rPr>
              <a:t>    </a:t>
            </a:r>
            <a:r>
              <a:rPr lang="en-US" altLang="zh-CN" sz="1800" spc="100" dirty="0">
                <a:ln w="3175">
                  <a:noFill/>
                  <a:prstDash val="dash"/>
                </a:ln>
                <a:solidFill>
                  <a:schemeClr val="dk1">
                    <a:lumMod val="75000"/>
                    <a:lumOff val="25000"/>
                  </a:schemeClr>
                </a:solidFill>
                <a:uFillTx/>
                <a:latin typeface="+mn-lt"/>
                <a:cs typeface="+mn-lt"/>
                <a:sym typeface="+mn-ea"/>
              </a:rPr>
              <a:t>Non-standard production methods such as reducing drawing passes, using non-standard small-diameter wire rods, and over-speed high-temperature forming will cause a comprehensive decline in all core functional properties of prestressed steel wire, leading to multiple engineering safety hazards.</a:t>
            </a:r>
            <a:endParaRPr lang="zh-CN" altLang="en-US" sz="1800" spc="100" dirty="0">
              <a:ln w="3175">
                <a:noFill/>
                <a:prstDash val="dash"/>
              </a:ln>
              <a:solidFill>
                <a:schemeClr val="dk1">
                  <a:lumMod val="75000"/>
                  <a:lumOff val="25000"/>
                </a:schemeClr>
              </a:solidFill>
              <a:uFillTx/>
              <a:latin typeface="+mn-lt"/>
              <a:cs typeface="+mn-lt"/>
              <a:sym typeface="+mn-ea"/>
            </a:endParaRPr>
          </a:p>
        </p:txBody>
      </p:sp>
      <p:sp>
        <p:nvSpPr>
          <p:cNvPr id="5" name="Title 6"/>
          <p:cNvSpPr txBox="1"/>
          <p:nvPr>
            <p:custDataLst>
              <p:tags r:id="rId13"/>
            </p:custDataLst>
          </p:nvPr>
        </p:nvSpPr>
        <p:spPr>
          <a:xfrm>
            <a:off x="584200" y="4860925"/>
            <a:ext cx="8129905" cy="1782445"/>
          </a:xfrm>
          <a:prstGeom prst="rect">
            <a:avLst/>
          </a:prstGeom>
          <a:noFill/>
          <a:ln w="3175">
            <a:noFill/>
            <a:prstDash val="dash"/>
          </a:ln>
        </p:spPr>
        <p:txBody>
          <a:bodyPr wrap="square" lIns="63500" tIns="25400" rIns="63500" bIns="25400" anchor="ctr" anchorCtr="0">
            <a:normAutofit fontScale="5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3200" b="1" spc="100" dirty="0">
                <a:ln w="3175">
                  <a:noFill/>
                  <a:prstDash val="dash"/>
                </a:ln>
                <a:solidFill>
                  <a:srgbClr val="FF0000"/>
                </a:solidFill>
                <a:uFillTx/>
                <a:latin typeface="+mn-lt"/>
                <a:ea typeface="微软雅黑" panose="020B0503020204020204" charset="-122"/>
                <a:cs typeface="+mn-lt"/>
              </a:rPr>
              <a:t>Residual Safety Risks</a:t>
            </a:r>
            <a:endParaRPr lang="en-US" altLang="zh-CN" sz="3200" b="1" spc="100" dirty="0">
              <a:ln w="3175">
                <a:noFill/>
                <a:prstDash val="dash"/>
              </a:ln>
              <a:solidFill>
                <a:srgbClr val="FF0000"/>
              </a:solidFill>
              <a:uFillTx/>
              <a:latin typeface="+mn-lt"/>
              <a:ea typeface="微软雅黑" panose="020B0503020204020204" charset="-122"/>
              <a:cs typeface="+mn-lt"/>
            </a:endParaRPr>
          </a:p>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mn-lt"/>
                <a:ea typeface="微软雅黑" panose="020B0503020204020204" charset="-122"/>
                <a:cs typeface="+mn-lt"/>
              </a:rPr>
              <a:t>Prestressed steel wires are the core load-bearing components in bridges, pile foundations, railway sleepers, water conservancy facilities, and other projects. Insufficient product performance stability not only shortens the overall service life of the building project, but in severe cases, can also lead to major safety accidents such as structural deformation and wall cracking.</a:t>
            </a:r>
            <a:endParaRPr lang="en-US" altLang="zh-CN" sz="2800" spc="100" dirty="0">
              <a:ln w="3175">
                <a:noFill/>
                <a:prstDash val="dash"/>
              </a:ln>
              <a:solidFill>
                <a:schemeClr val="dk1">
                  <a:lumMod val="75000"/>
                  <a:lumOff val="25000"/>
                </a:schemeClr>
              </a:solidFill>
              <a:uFillTx/>
              <a:latin typeface="+mn-lt"/>
              <a:ea typeface="微软雅黑" panose="020B0503020204020204" charset="-122"/>
              <a:cs typeface="+mn-lt"/>
            </a:endParaRPr>
          </a:p>
        </p:txBody>
      </p:sp>
      <p:grpSp>
        <p:nvGrpSpPr>
          <p:cNvPr id="9" name="组合 8"/>
          <p:cNvGrpSpPr/>
          <p:nvPr/>
        </p:nvGrpSpPr>
        <p:grpSpPr>
          <a:xfrm>
            <a:off x="104775" y="1054735"/>
            <a:ext cx="11978005" cy="6019800"/>
            <a:chOff x="2561" y="1920"/>
            <a:chExt cx="14077" cy="8399"/>
          </a:xfrm>
        </p:grpSpPr>
        <p:sp>
          <p:nvSpPr>
            <p:cNvPr id="16" name="矩形 15"/>
            <p:cNvSpPr/>
            <p:nvPr>
              <p:custDataLst>
                <p:tags r:id="rId14"/>
              </p:custDataLst>
            </p:nvPr>
          </p:nvSpPr>
          <p:spPr>
            <a:xfrm>
              <a:off x="2561" y="2356"/>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7" name="直接连接符 16"/>
            <p:cNvCxnSpPr/>
            <p:nvPr>
              <p:custDataLst>
                <p:tags r:id="rId15"/>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6"/>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7"/>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8"/>
              </p:custDataLst>
            </p:nvPr>
          </p:nvCxnSpPr>
          <p:spPr>
            <a:xfrm>
              <a:off x="15780" y="9691"/>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Tree>
    <p:custDataLst>
      <p:tags r:id="rId19"/>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134110" y="1323975"/>
            <a:ext cx="3341370" cy="3486150"/>
          </a:xfrm>
          <a:prstGeom prst="rect">
            <a:avLst/>
          </a:prstGeom>
          <a:noFill/>
          <a:ln>
            <a:noFill/>
          </a:ln>
          <a:effectLst/>
        </p:spPr>
        <p:txBody>
          <a:bodyPr vert="horz" wrap="square" rtlCol="0" anchor="ctr" anchorCtr="0">
            <a:normAutofit/>
          </a:bodyPr>
          <a:lstStyle/>
          <a:p>
            <a:pPr algn="ctr"/>
            <a:r>
              <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rPr>
              <a:t>06</a:t>
            </a:r>
            <a:endPar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endParaRPr>
          </a:p>
        </p:txBody>
      </p:sp>
      <p:sp>
        <p:nvSpPr>
          <p:cNvPr id="4" name="标题 3"/>
          <p:cNvSpPr>
            <a:spLocks noGrp="1"/>
          </p:cNvSpPr>
          <p:nvPr>
            <p:ph type="title"/>
            <p:custDataLst>
              <p:tags r:id="rId2"/>
            </p:custDataLst>
          </p:nvPr>
        </p:nvSpPr>
        <p:spPr>
          <a:xfrm>
            <a:off x="4415790" y="2244090"/>
            <a:ext cx="6680835" cy="1103630"/>
          </a:xfrm>
        </p:spPr>
        <p:txBody>
          <a:bodyPr>
            <a:noAutofit/>
          </a:bodyPr>
          <a:lstStyle/>
          <a:p>
            <a:r>
              <a:rPr lang="en-US" altLang="zh-CN" sz="3600">
                <a:solidFill>
                  <a:schemeClr val="accent1"/>
                </a:solidFill>
              </a:rPr>
              <a:t>Our Process &amp; Quality Assurance</a:t>
            </a:r>
            <a:endParaRPr lang="en-US" altLang="zh-CN" sz="3600">
              <a:solidFill>
                <a:schemeClr val="accent1"/>
              </a:solidFill>
            </a:endParaRPr>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en-US" altLang="zh-CN" sz="3200" dirty="0" err="1">
                <a:solidFill>
                  <a:schemeClr val="dk1"/>
                </a:solidFill>
                <a:sym typeface="微软雅黑" panose="020B0503020204020204" charset="-122"/>
              </a:rPr>
              <a:t>Process &amp; Quality Assurance</a:t>
            </a:r>
            <a:endParaRPr lang="en-US" altLang="zh-CN" sz="3200" dirty="0" err="1">
              <a:solidFill>
                <a:schemeClr val="dk1"/>
              </a:solidFill>
              <a:sym typeface="微软雅黑" panose="020B0503020204020204" charset="-122"/>
            </a:endParaRPr>
          </a:p>
        </p:txBody>
      </p:sp>
      <p:sp>
        <p:nvSpPr>
          <p:cNvPr id="52" name="Rectangle 10"/>
          <p:cNvSpPr/>
          <p:nvPr>
            <p:custDataLst>
              <p:tags r:id="rId5"/>
            </p:custDataLst>
          </p:nvPr>
        </p:nvSpPr>
        <p:spPr>
          <a:xfrm>
            <a:off x="5100997" y="1214214"/>
            <a:ext cx="6633906" cy="4975451"/>
          </a:xfrm>
          <a:custGeom>
            <a:avLst/>
            <a:gdLst>
              <a:gd name="connsiteX0" fmla="*/ 4495837 w 4495837"/>
              <a:gd name="connsiteY0" fmla="*/ 0 h 4495834"/>
              <a:gd name="connsiteX1" fmla="*/ 4495834 w 4495837"/>
              <a:gd name="connsiteY1" fmla="*/ 4495834 h 4495834"/>
              <a:gd name="connsiteX2" fmla="*/ 1 w 4495837"/>
              <a:gd name="connsiteY2" fmla="*/ 4495834 h 4495834"/>
              <a:gd name="connsiteX3" fmla="*/ 0 w 4495837"/>
              <a:gd name="connsiteY3" fmla="*/ 1 h 4495834"/>
            </a:gdLst>
            <a:ahLst/>
            <a:cxnLst>
              <a:cxn ang="0">
                <a:pos x="connsiteX0" y="connsiteY0"/>
              </a:cxn>
              <a:cxn ang="0">
                <a:pos x="connsiteX1" y="connsiteY1"/>
              </a:cxn>
              <a:cxn ang="0">
                <a:pos x="connsiteX2" y="connsiteY2"/>
              </a:cxn>
              <a:cxn ang="0">
                <a:pos x="connsiteX3" y="connsiteY3"/>
              </a:cxn>
            </a:cxnLst>
            <a:rect l="l" t="t" r="r" b="b"/>
            <a:pathLst>
              <a:path w="4495837" h="4495834">
                <a:moveTo>
                  <a:pt x="4495837" y="0"/>
                </a:moveTo>
                <a:lnTo>
                  <a:pt x="4495834" y="4495834"/>
                </a:lnTo>
                <a:lnTo>
                  <a:pt x="1" y="4495834"/>
                </a:lnTo>
                <a:lnTo>
                  <a:pt x="0" y="1"/>
                </a:lnTo>
                <a:close/>
              </a:path>
            </a:pathLst>
          </a:custGeom>
          <a:solidFill>
            <a:schemeClr val="lt2"/>
          </a:solidFill>
          <a:ln>
            <a:noFill/>
          </a:ln>
          <a:effectLst>
            <a:outerShdw blurRad="1905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charset="-122"/>
              <a:ea typeface="微软雅黑" panose="020B0503020204020204" charset="-122"/>
            </a:endParaRPr>
          </a:p>
        </p:txBody>
      </p:sp>
      <p:pic>
        <p:nvPicPr>
          <p:cNvPr id="4" name="图片 3" descr="/data/temp/53ddaaec-58de-11f1-b1be-16a3e2ec87bd.jpg53ddaaec-58de-11f1-b1be-16a3e2ec87bd"/>
          <p:cNvPicPr>
            <a:picLocks noChangeAspect="1"/>
          </p:cNvPicPr>
          <p:nvPr>
            <p:custDataLst>
              <p:tags r:id="rId6"/>
            </p:custDataLst>
          </p:nvPr>
        </p:nvPicPr>
        <p:blipFill rotWithShape="1">
          <a:blip r:embed="rId7"/>
          <a:srcRect/>
          <a:stretch>
            <a:fillRect/>
          </a:stretch>
        </p:blipFill>
        <p:spPr>
          <a:xfrm>
            <a:off x="457210" y="1711358"/>
            <a:ext cx="4643732" cy="3163533"/>
          </a:xfrm>
          <a:custGeom>
            <a:avLst/>
            <a:gdLst/>
            <a:ahLst/>
            <a:cxnLst>
              <a:cxn ang="3">
                <a:pos x="hc" y="t"/>
              </a:cxn>
              <a:cxn ang="cd2">
                <a:pos x="l" y="vc"/>
              </a:cxn>
              <a:cxn ang="cd4">
                <a:pos x="hc" y="b"/>
              </a:cxn>
              <a:cxn ang="0">
                <a:pos x="r" y="vc"/>
              </a:cxn>
            </a:cxnLst>
            <a:rect l="l" t="t" r="r" b="b"/>
            <a:pathLst>
              <a:path w="8640" h="5280">
                <a:moveTo>
                  <a:pt x="0" y="0"/>
                </a:moveTo>
                <a:lnTo>
                  <a:pt x="8640" y="0"/>
                </a:lnTo>
                <a:lnTo>
                  <a:pt x="8640" y="5280"/>
                </a:lnTo>
                <a:lnTo>
                  <a:pt x="0" y="5280"/>
                </a:lnTo>
                <a:lnTo>
                  <a:pt x="0" y="0"/>
                </a:lnTo>
                <a:close/>
              </a:path>
            </a:pathLst>
          </a:custGeom>
        </p:spPr>
      </p:pic>
      <p:sp>
        <p:nvSpPr>
          <p:cNvPr id="11" name="Title 6"/>
          <p:cNvSpPr txBox="1"/>
          <p:nvPr>
            <p:custDataLst>
              <p:tags r:id="rId8"/>
            </p:custDataLst>
          </p:nvPr>
        </p:nvSpPr>
        <p:spPr>
          <a:xfrm>
            <a:off x="5481955" y="1304925"/>
            <a:ext cx="5916930" cy="4686935"/>
          </a:xfrm>
          <a:prstGeom prst="rect">
            <a:avLst/>
          </a:prstGeom>
          <a:noFill/>
          <a:ln w="3175">
            <a:noFill/>
            <a:prstDash val="dash"/>
          </a:ln>
        </p:spPr>
        <p:txBody>
          <a:bodyPr wrap="square" lIns="63500" tIns="25400" rIns="63500" bIns="25400"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As an enterprise specializing in the production of prestressed steel wire and steel strand, we fully recognize the critical importance of process control to the quality and safety of infrastructure projects. We consistently reject low-cost, low-quality production models, adhere to standardized multi-pass drawing processes, and implement low-speed constant-temperature forming technology. All production parameters are controlled in strict accordance with the latest national standard </a:t>
            </a:r>
            <a:r>
              <a:rPr lang="en-US" altLang="zh-CN" sz="1800" b="1" spc="100" dirty="0">
                <a:ln w="3175">
                  <a:noFill/>
                  <a:prstDash val="dash"/>
                </a:ln>
                <a:solidFill>
                  <a:srgbClr val="FF0000"/>
                </a:solidFill>
                <a:uFillTx/>
                <a:latin typeface="+mn-lt"/>
                <a:ea typeface="微软雅黑" panose="020B0503020204020204" charset="-122"/>
                <a:cs typeface="+mn-lt"/>
              </a:rPr>
              <a:t>GB/T 5224-2023</a:t>
            </a: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a:t>
            </a: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20000"/>
              </a:lnSpc>
              <a:spcAft>
                <a:spcPts val="800"/>
              </a:spcAft>
            </a:pP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All products leaving our factory are subject to comprehensive verification by </a:t>
            </a:r>
            <a:r>
              <a:rPr lang="en-US" altLang="zh-CN" sz="1800" b="1" spc="100" dirty="0">
                <a:ln w="3175">
                  <a:noFill/>
                  <a:prstDash val="dash"/>
                </a:ln>
                <a:solidFill>
                  <a:srgbClr val="FF0000"/>
                </a:solidFill>
                <a:uFillTx/>
                <a:latin typeface="+mn-lt"/>
                <a:ea typeface="微软雅黑" panose="020B0503020204020204" charset="-122"/>
                <a:cs typeface="+mn-lt"/>
              </a:rPr>
              <a:t>third-party professional testing</a:t>
            </a:r>
            <a:r>
              <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rPr>
              <a:t> institutions. We implement full-process quality control from raw material selection and process forming to finished product inspection, effectively avoiding all potential hidden quality defects. We provide high-quality building materials that deliver stable performance, safety, reliability, and long-term durability for large and medium-sized prestressed infrastructure projects.</a:t>
            </a:r>
            <a:endParaRPr lang="en-US" altLang="zh-CN" sz="18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
        <p:nvSpPr>
          <p:cNvPr id="2" name="文本框 1"/>
          <p:cNvSpPr txBox="1"/>
          <p:nvPr/>
        </p:nvSpPr>
        <p:spPr>
          <a:xfrm>
            <a:off x="457200" y="5086985"/>
            <a:ext cx="4414520" cy="1568450"/>
          </a:xfrm>
          <a:prstGeom prst="rect">
            <a:avLst/>
          </a:prstGeom>
          <a:noFill/>
        </p:spPr>
        <p:txBody>
          <a:bodyPr wrap="square" rtlCol="0">
            <a:spAutoFit/>
          </a:bodyPr>
          <a:p>
            <a:r>
              <a:rPr lang="en-US" altLang="zh-CN" sz="1600"/>
              <a:t>If you need to purchase or consult about prestressed steel wire, prestressed steel strand, or related products, please contact us via the phone and email addresses listed on our website. </a:t>
            </a:r>
            <a:endParaRPr lang="en-US" altLang="zh-CN" sz="1600"/>
          </a:p>
          <a:p>
            <a:r>
              <a:rPr lang="en-US" altLang="zh-CN" sz="1600"/>
              <a:t>Welcome your inquiries and cooperation!</a:t>
            </a:r>
            <a:endParaRPr lang="en-US" altLang="zh-CN" sz="1600"/>
          </a:p>
        </p:txBody>
      </p:sp>
    </p:spTree>
    <p:custDataLst>
      <p:tags r:id="rId9"/>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48410" y="1514475"/>
            <a:ext cx="8307070" cy="2696845"/>
          </a:xfrm>
        </p:spPr>
        <p:txBody>
          <a:bodyPr>
            <a:noAutofit/>
          </a:bodyPr>
          <a:lstStyle/>
          <a:p>
            <a:r>
              <a:rPr lang="en-US" altLang="zh-CN" sz="8000">
                <a:solidFill>
                  <a:schemeClr val="accent1"/>
                </a:solidFill>
              </a:rPr>
              <a:t>THANKS FOR LISTENING</a:t>
            </a:r>
            <a:endParaRPr lang="en-US" altLang="zh-CN" sz="8000">
              <a:solidFill>
                <a:schemeClr val="accent1"/>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134110" y="1323975"/>
            <a:ext cx="3341370" cy="3486150"/>
          </a:xfrm>
          <a:prstGeom prst="rect">
            <a:avLst/>
          </a:prstGeom>
          <a:noFill/>
          <a:ln>
            <a:noFill/>
          </a:ln>
          <a:effectLst/>
        </p:spPr>
        <p:txBody>
          <a:bodyPr vert="horz" wrap="square" rtlCol="0" anchor="ctr" anchorCtr="0">
            <a:normAutofit/>
          </a:bodyPr>
          <a:lstStyle/>
          <a:p>
            <a:pPr algn="ctr"/>
            <a:r>
              <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rPr>
              <a:t>01</a:t>
            </a:r>
            <a:endPar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endParaRPr>
          </a:p>
        </p:txBody>
      </p:sp>
      <p:sp>
        <p:nvSpPr>
          <p:cNvPr id="4" name="标题 3"/>
          <p:cNvSpPr>
            <a:spLocks noGrp="1"/>
          </p:cNvSpPr>
          <p:nvPr>
            <p:ph type="title"/>
            <p:custDataLst>
              <p:tags r:id="rId2"/>
            </p:custDataLst>
          </p:nvPr>
        </p:nvSpPr>
        <p:spPr>
          <a:xfrm>
            <a:off x="4474845" y="2059940"/>
            <a:ext cx="7362825" cy="1457960"/>
          </a:xfrm>
        </p:spPr>
        <p:txBody>
          <a:bodyPr/>
          <a:lstStyle/>
          <a:p>
            <a:r>
              <a:rPr lang="en-US" altLang="zh-CN" sz="2400">
                <a:solidFill>
                  <a:schemeClr val="accent1"/>
                </a:solidFill>
                <a:latin typeface="+mn-lt"/>
                <a:cs typeface="+mn-lt"/>
              </a:rPr>
              <a:t>The Influence of Drawing Process on the Performance of Prestressed Steel Wire</a:t>
            </a:r>
            <a:endParaRPr lang="en-US" altLang="zh-CN" sz="2400">
              <a:solidFill>
                <a:schemeClr val="accent1"/>
              </a:solidFill>
              <a:latin typeface="+mn-lt"/>
              <a:cs typeface="+mn-lt"/>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矩形 3"/>
          <p:cNvSpPr/>
          <p:nvPr>
            <p:custDataLst>
              <p:tags r:id="rId1"/>
            </p:custDataLst>
          </p:nvPr>
        </p:nvSpPr>
        <p:spPr>
          <a:xfrm>
            <a:off x="189583" y="3013499"/>
            <a:ext cx="10695319" cy="2376738"/>
          </a:xfrm>
          <a:prstGeom prst="rect">
            <a:avLst/>
          </a:prstGeom>
          <a:pattFill prst="dkDnDiag">
            <a:fgClr>
              <a:schemeClr val="accent1">
                <a:lumMod val="20000"/>
                <a:lumOff val="80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latin typeface="微软雅黑" panose="020B0503020204020204" charset="-122"/>
              <a:ea typeface="微软雅黑" panose="020B0503020204020204" charset="-122"/>
            </a:endParaRPr>
          </a:p>
        </p:txBody>
      </p:sp>
      <p:pic>
        <p:nvPicPr>
          <p:cNvPr id="6" name="图片 5" descr="/data/temp/53744777-58de-11f1-8b41-f26061254dc9.jpg53744777-58de-11f1-8b41-f26061254dc9"/>
          <p:cNvPicPr>
            <a:picLocks noChangeAspect="1"/>
          </p:cNvPicPr>
          <p:nvPr>
            <p:custDataLst>
              <p:tags r:id="rId2"/>
            </p:custDataLst>
          </p:nvPr>
        </p:nvPicPr>
        <p:blipFill rotWithShape="1">
          <a:blip r:embed="rId3"/>
          <a:srcRect/>
          <a:stretch>
            <a:fillRect/>
          </a:stretch>
        </p:blipFill>
        <p:spPr>
          <a:xfrm>
            <a:off x="6636065" y="2592070"/>
            <a:ext cx="5410520" cy="3041650"/>
          </a:xfrm>
          <a:custGeom>
            <a:avLst/>
            <a:gdLst/>
            <a:ahLst/>
            <a:cxnLst>
              <a:cxn ang="3">
                <a:pos x="hc" y="t"/>
              </a:cxn>
              <a:cxn ang="cd2">
                <a:pos x="l" y="vc"/>
              </a:cxn>
              <a:cxn ang="cd4">
                <a:pos x="hc" y="b"/>
              </a:cxn>
              <a:cxn ang="0">
                <a:pos x="r" y="vc"/>
              </a:cxn>
            </a:cxnLst>
            <a:rect l="l" t="t" r="r" b="b"/>
            <a:pathLst>
              <a:path w="8160" h="6000">
                <a:moveTo>
                  <a:pt x="0" y="0"/>
                </a:moveTo>
                <a:lnTo>
                  <a:pt x="8160" y="0"/>
                </a:lnTo>
                <a:lnTo>
                  <a:pt x="8160" y="6000"/>
                </a:lnTo>
                <a:lnTo>
                  <a:pt x="0" y="6000"/>
                </a:lnTo>
                <a:lnTo>
                  <a:pt x="0" y="0"/>
                </a:lnTo>
                <a:close/>
              </a:path>
            </a:pathLst>
          </a:custGeom>
        </p:spPr>
      </p:pic>
      <p:sp>
        <p:nvSpPr>
          <p:cNvPr id="7"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任意形状 8"/>
          <p:cNvSpPr/>
          <p:nvPr userDrawn="1">
            <p:custDataLst>
              <p:tags r:id="rId5"/>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6"/>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7"/>
            </p:custDataLst>
          </p:nvPr>
        </p:nvSpPr>
        <p:spPr>
          <a:xfrm>
            <a:off x="457204" y="2286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gn="l">
              <a:lnSpc>
                <a:spcPct val="100000"/>
              </a:lnSpc>
            </a:pPr>
            <a:r>
              <a:rPr lang="en-US" altLang="zh-CN" sz="2400" dirty="0" err="1">
                <a:solidFill>
                  <a:schemeClr val="dk1"/>
                </a:solidFill>
                <a:sym typeface="微软雅黑" panose="020B0503020204020204" charset="-122"/>
              </a:rPr>
              <a:t>I</a:t>
            </a:r>
            <a:r>
              <a:rPr lang="en-US" altLang="zh-CN" sz="2400">
                <a:solidFill>
                  <a:schemeClr val="tx1"/>
                </a:solidFill>
                <a:sym typeface="+mn-ea"/>
              </a:rPr>
              <a:t>nfluence</a:t>
            </a:r>
            <a:r>
              <a:rPr lang="en-US" altLang="zh-CN" sz="2400" dirty="0" err="1">
                <a:solidFill>
                  <a:schemeClr val="dk1"/>
                </a:solidFill>
                <a:sym typeface="微软雅黑" panose="020B0503020204020204" charset="-122"/>
              </a:rPr>
              <a:t> of Drawing Passes on the Performance of Steel Wire</a:t>
            </a:r>
            <a:endParaRPr lang="en-US" altLang="zh-CN" sz="2400" dirty="0" err="1">
              <a:solidFill>
                <a:schemeClr val="dk1"/>
              </a:solidFill>
              <a:sym typeface="微软雅黑" panose="020B0503020204020204" charset="-122"/>
            </a:endParaRPr>
          </a:p>
        </p:txBody>
      </p:sp>
      <p:sp>
        <p:nvSpPr>
          <p:cNvPr id="5" name="任意多边形: 形状 27"/>
          <p:cNvSpPr/>
          <p:nvPr>
            <p:custDataLst>
              <p:tags r:id="rId8"/>
            </p:custDataLst>
          </p:nvPr>
        </p:nvSpPr>
        <p:spPr>
          <a:xfrm rot="10800000">
            <a:off x="10148800" y="1880844"/>
            <a:ext cx="949450" cy="548378"/>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1534" h="886">
                <a:moveTo>
                  <a:pt x="372" y="0"/>
                </a:moveTo>
                <a:lnTo>
                  <a:pt x="725" y="0"/>
                </a:lnTo>
                <a:lnTo>
                  <a:pt x="514" y="886"/>
                </a:lnTo>
                <a:lnTo>
                  <a:pt x="0" y="886"/>
                </a:lnTo>
                <a:lnTo>
                  <a:pt x="372" y="0"/>
                </a:lnTo>
                <a:close/>
                <a:moveTo>
                  <a:pt x="1181" y="0"/>
                </a:moveTo>
                <a:lnTo>
                  <a:pt x="1534" y="0"/>
                </a:lnTo>
                <a:lnTo>
                  <a:pt x="1323" y="886"/>
                </a:lnTo>
                <a:lnTo>
                  <a:pt x="809" y="886"/>
                </a:lnTo>
                <a:lnTo>
                  <a:pt x="1181"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charset="-122"/>
              <a:ea typeface="微软雅黑" panose="020B0503020204020204" charset="-122"/>
            </a:endParaRPr>
          </a:p>
        </p:txBody>
      </p:sp>
      <p:sp>
        <p:nvSpPr>
          <p:cNvPr id="11" name="Title 6"/>
          <p:cNvSpPr txBox="1"/>
          <p:nvPr>
            <p:custDataLst>
              <p:tags r:id="rId9"/>
            </p:custDataLst>
          </p:nvPr>
        </p:nvSpPr>
        <p:spPr>
          <a:xfrm>
            <a:off x="572770" y="1244600"/>
            <a:ext cx="11046460" cy="1176655"/>
          </a:xfrm>
          <a:prstGeom prst="rect">
            <a:avLst/>
          </a:prstGeom>
          <a:noFill/>
          <a:ln w="3175">
            <a:noFill/>
            <a:prstDash val="dash"/>
          </a:ln>
        </p:spPr>
        <p:txBody>
          <a:bodyPr wrap="square" lIns="63500" tIns="25400" rIns="63500" bIns="2540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rPr>
              <a:t>Prestressed steel wires are widely used in infrastructure projects such as Bridges, pile foundations, and sleepers. The stability of their mechanical properties, low relaxation characteristics, and long-term service durability are crucial to the service life and operational safety of prestressed building structures.</a:t>
            </a:r>
            <a:endPar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
        <p:nvSpPr>
          <p:cNvPr id="10" name="文本框 9"/>
          <p:cNvSpPr txBox="1"/>
          <p:nvPr/>
        </p:nvSpPr>
        <p:spPr>
          <a:xfrm>
            <a:off x="310515" y="3107690"/>
            <a:ext cx="6386830" cy="2188845"/>
          </a:xfrm>
          <a:prstGeom prst="rect">
            <a:avLst/>
          </a:prstGeom>
          <a:noFill/>
        </p:spPr>
        <p:txBody>
          <a:bodyPr wrap="square" rtlCol="0">
            <a:noAutofit/>
          </a:bodyPr>
          <a:p>
            <a:r>
              <a:rPr lang="en-US" altLang="zh-CN" sz="1600" b="1" spc="100" dirty="0">
                <a:ln w="3175">
                  <a:noFill/>
                  <a:prstDash val="dash"/>
                </a:ln>
                <a:solidFill>
                  <a:schemeClr val="dk1">
                    <a:lumMod val="75000"/>
                    <a:lumOff val="25000"/>
                  </a:schemeClr>
                </a:solidFill>
                <a:uFillTx/>
                <a:ea typeface="微软雅黑" panose="020B0503020204020204" charset="-122"/>
                <a:cs typeface="+mn-lt"/>
                <a:sym typeface="+mn-ea"/>
              </a:rPr>
              <a:t>As the core process of prestressed steel wire forming, the drawing process, the reasonable configuration of drawing passes</a:t>
            </a:r>
            <a:r>
              <a:rPr lang="en-US" altLang="zh-CN" sz="1600" spc="100" dirty="0">
                <a:ln w="3175">
                  <a:noFill/>
                  <a:prstDash val="dash"/>
                </a:ln>
                <a:solidFill>
                  <a:schemeClr val="dk1">
                    <a:lumMod val="75000"/>
                    <a:lumOff val="25000"/>
                  </a:schemeClr>
                </a:solidFill>
                <a:uFillTx/>
                <a:ea typeface="微软雅黑" panose="020B0503020204020204" charset="-122"/>
                <a:cs typeface="+mn-lt"/>
                <a:sym typeface="+mn-ea"/>
              </a:rPr>
              <a:t>, the reduction of area of each pass, the operating speed of the drawing machine and the temperature rise during the forming process are the core process elements for regulating the internal metallographic structure of steel and stabilizing the performance of the finished product.</a:t>
            </a:r>
            <a:endParaRPr lang="en-US" altLang="zh-CN" sz="1600" spc="100" dirty="0">
              <a:ln w="3175">
                <a:noFill/>
                <a:prstDash val="dash"/>
              </a:ln>
              <a:solidFill>
                <a:schemeClr val="dk1">
                  <a:lumMod val="75000"/>
                  <a:lumOff val="25000"/>
                </a:schemeClr>
              </a:solidFill>
              <a:uFillTx/>
              <a:ea typeface="微软雅黑" panose="020B0503020204020204" charset="-122"/>
              <a:cs typeface="+mn-lt"/>
              <a:sym typeface="+mn-ea"/>
            </a:endParaRPr>
          </a:p>
        </p:txBody>
      </p:sp>
    </p:spTree>
    <p:custDataLst>
      <p:tags r:id="rId10"/>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314329" y="908057"/>
            <a:ext cx="11461750" cy="1905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gn="l">
              <a:lnSpc>
                <a:spcPct val="100000"/>
              </a:lnSpc>
            </a:pPr>
            <a:r>
              <a:rPr lang="en-US" altLang="zh-CN" sz="2000" dirty="0" err="1">
                <a:solidFill>
                  <a:schemeClr val="dk1"/>
                </a:solidFill>
                <a:sym typeface="微软雅黑" panose="020B0503020204020204" charset="-122"/>
              </a:rPr>
              <a:t>I</a:t>
            </a:r>
            <a:r>
              <a:rPr lang="en-US" altLang="zh-CN" sz="2000">
                <a:solidFill>
                  <a:schemeClr val="tx1"/>
                </a:solidFill>
                <a:sym typeface="+mn-ea"/>
              </a:rPr>
              <a:t>nfluence</a:t>
            </a:r>
            <a:r>
              <a:rPr lang="en-US" altLang="zh-CN" sz="2000" dirty="0" err="1">
                <a:solidFill>
                  <a:schemeClr val="dk1"/>
                </a:solidFill>
                <a:sym typeface="微软雅黑" panose="020B0503020204020204" charset="-122"/>
              </a:rPr>
              <a:t> of Insufficient Drawing Passes on the Performance of Steel Wire</a:t>
            </a:r>
            <a:endParaRPr lang="en-US" altLang="zh-CN" sz="2000" dirty="0" err="1">
              <a:solidFill>
                <a:schemeClr val="dk1"/>
              </a:solidFill>
              <a:sym typeface="微软雅黑" panose="020B0503020204020204" charset="-122"/>
            </a:endParaRPr>
          </a:p>
        </p:txBody>
      </p:sp>
      <p:grpSp>
        <p:nvGrpSpPr>
          <p:cNvPr id="14" name="组合 13"/>
          <p:cNvGrpSpPr/>
          <p:nvPr/>
        </p:nvGrpSpPr>
        <p:grpSpPr>
          <a:xfrm>
            <a:off x="1259840" y="1129030"/>
            <a:ext cx="9561195" cy="4942840"/>
            <a:chOff x="2561" y="1920"/>
            <a:chExt cx="14040" cy="7962"/>
          </a:xfrm>
        </p:grpSpPr>
        <p:grpSp>
          <p:nvGrpSpPr>
            <p:cNvPr id="8" name="组合 7"/>
            <p:cNvGrpSpPr/>
            <p:nvPr/>
          </p:nvGrpSpPr>
          <p:grpSpPr>
            <a:xfrm>
              <a:off x="2561" y="1920"/>
              <a:ext cx="14040" cy="7962"/>
              <a:chOff x="2561" y="1920"/>
              <a:chExt cx="14040" cy="7962"/>
            </a:xfrm>
          </p:grpSpPr>
          <p:sp>
            <p:nvSpPr>
              <p:cNvPr id="2" name="矩形 1"/>
              <p:cNvSpPr/>
              <p:nvPr>
                <p:custDataLst>
                  <p:tags r:id="rId5"/>
                </p:custDataLst>
              </p:nvPr>
            </p:nvSpPr>
            <p:spPr>
              <a:xfrm>
                <a:off x="2561" y="2356"/>
                <a:ext cx="14041" cy="75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6"/>
                </p:custDataLst>
              </p:nvPr>
            </p:nvCxnSpPr>
            <p:spPr>
              <a:xfrm>
                <a:off x="2791" y="1920"/>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custDataLst>
                <p:tags r:id="rId7"/>
              </p:custDataLst>
            </p:nvPr>
          </p:nvCxnSpPr>
          <p:spPr>
            <a:xfrm>
              <a:off x="2561" y="2028"/>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 name="Title 6"/>
          <p:cNvSpPr txBox="1"/>
          <p:nvPr>
            <p:custDataLst>
              <p:tags r:id="rId8"/>
            </p:custDataLst>
          </p:nvPr>
        </p:nvSpPr>
        <p:spPr>
          <a:xfrm>
            <a:off x="1626235" y="1842770"/>
            <a:ext cx="8570595" cy="378079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10000"/>
              </a:lnSpc>
              <a:spcAft>
                <a:spcPts val="800"/>
              </a:spcAft>
            </a:pPr>
            <a:r>
              <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rPr>
              <a:t>However, at present, some enterprises, in order to </a:t>
            </a:r>
            <a:r>
              <a:rPr lang="en-US" altLang="zh-CN" sz="1600" b="1" spc="100" dirty="0">
                <a:ln w="3175">
                  <a:noFill/>
                  <a:prstDash val="dash"/>
                </a:ln>
                <a:solidFill>
                  <a:srgbClr val="FF0000"/>
                </a:solidFill>
                <a:uFillTx/>
                <a:latin typeface="+mn-lt"/>
                <a:ea typeface="微软雅黑" panose="020B0503020204020204" charset="-122"/>
                <a:cs typeface="+mn-lt"/>
              </a:rPr>
              <a:t>cut production costs, simplify the production mode by means of reducing the number of drawing passes, choosing smaller-sized raw material wire rods, and increasing the drawing speed</a:t>
            </a:r>
            <a:r>
              <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rPr>
              <a:t>. </a:t>
            </a:r>
            <a:endPar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10000"/>
              </a:lnSpc>
              <a:spcAft>
                <a:spcPts val="800"/>
              </a:spcAft>
            </a:pPr>
            <a:endPar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endParaRPr>
          </a:p>
          <a:p>
            <a:pPr algn="l" fontAlgn="auto">
              <a:lnSpc>
                <a:spcPct val="110000"/>
              </a:lnSpc>
              <a:spcAft>
                <a:spcPts val="800"/>
              </a:spcAft>
            </a:pPr>
            <a:r>
              <a:rPr lang="en-US" altLang="zh-CN" sz="1600" spc="100" dirty="0">
                <a:ln w="3175">
                  <a:noFill/>
                  <a:prstDash val="dash"/>
                </a:ln>
                <a:solidFill>
                  <a:schemeClr val="dk1">
                    <a:lumMod val="75000"/>
                    <a:lumOff val="25000"/>
                  </a:schemeClr>
                </a:solidFill>
                <a:uFillTx/>
                <a:latin typeface="+mn-lt"/>
                <a:ea typeface="微软雅黑" panose="020B0503020204020204" charset="-122"/>
                <a:cs typeface="+mn-lt"/>
              </a:rPr>
              <a:t>Although this type of production method can reduce production input in the short term, it is very likely to damage the internal structure of steel, causing quality defects such as insufficient tensile strength, poor microstructure uniformity, excessive stress relaxation, and substandard hydrogen embrittlement resistance, which poses long-term safety hazards for various infrastructure projects.</a:t>
            </a:r>
            <a:endParaRPr lang="zh-CN" altLang="en-US" sz="1600" spc="100" dirty="0">
              <a:ln w="3175">
                <a:noFill/>
                <a:prstDash val="dash"/>
              </a:ln>
              <a:solidFill>
                <a:schemeClr val="dk1">
                  <a:lumMod val="75000"/>
                  <a:lumOff val="25000"/>
                </a:schemeClr>
              </a:solidFill>
              <a:uFillTx/>
              <a:latin typeface="+mn-lt"/>
              <a:ea typeface="微软雅黑" panose="020B0503020204020204" charset="-122"/>
              <a:cs typeface="+mn-lt"/>
            </a:endParaRPr>
          </a:p>
        </p:txBody>
      </p:sp>
    </p:spTree>
    <p:custDataLst>
      <p:tags r:id="rId9"/>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314329" y="908057"/>
            <a:ext cx="11461750" cy="1905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gn="l">
              <a:lnSpc>
                <a:spcPct val="100000"/>
              </a:lnSpc>
            </a:pPr>
            <a:r>
              <a:rPr lang="en-US" altLang="zh-CN" sz="2000" dirty="0" err="1">
                <a:solidFill>
                  <a:schemeClr val="dk1"/>
                </a:solidFill>
                <a:sym typeface="微软雅黑" panose="020B0503020204020204" charset="-122"/>
              </a:rPr>
              <a:t>I</a:t>
            </a:r>
            <a:r>
              <a:rPr lang="en-US" altLang="zh-CN" sz="2000">
                <a:solidFill>
                  <a:schemeClr val="tx1"/>
                </a:solidFill>
                <a:sym typeface="+mn-ea"/>
              </a:rPr>
              <a:t>nfluence</a:t>
            </a:r>
            <a:r>
              <a:rPr lang="en-US" altLang="zh-CN" sz="2000" dirty="0" err="1">
                <a:solidFill>
                  <a:schemeClr val="dk1"/>
                </a:solidFill>
                <a:sym typeface="微软雅黑" panose="020B0503020204020204" charset="-122"/>
              </a:rPr>
              <a:t> of Insufficient Drawing Passes on the Performance of Steel Wire</a:t>
            </a:r>
            <a:endParaRPr lang="en-US" altLang="zh-CN" sz="2000" dirty="0" err="1">
              <a:solidFill>
                <a:schemeClr val="dk1"/>
              </a:solidFill>
              <a:sym typeface="微软雅黑" panose="020B0503020204020204" charset="-122"/>
            </a:endParaRPr>
          </a:p>
        </p:txBody>
      </p:sp>
      <p:graphicFrame>
        <p:nvGraphicFramePr>
          <p:cNvPr id="5" name="表格 4"/>
          <p:cNvGraphicFramePr/>
          <p:nvPr>
            <p:custDataLst>
              <p:tags r:id="rId5"/>
            </p:custDataLst>
          </p:nvPr>
        </p:nvGraphicFramePr>
        <p:xfrm>
          <a:off x="138430" y="1073150"/>
          <a:ext cx="11849100" cy="5371465"/>
        </p:xfrm>
        <a:graphic>
          <a:graphicData uri="http://schemas.openxmlformats.org/drawingml/2006/table">
            <a:tbl>
              <a:tblPr>
                <a:tableStyleId>{69CF1AB2-1976-4502-BF36-3FF5EA218861}</a:tableStyleId>
              </a:tblPr>
              <a:tblGrid>
                <a:gridCol w="1252855"/>
                <a:gridCol w="1533525"/>
                <a:gridCol w="1747520"/>
                <a:gridCol w="3713480"/>
                <a:gridCol w="3601720"/>
              </a:tblGrid>
              <a:tr h="575310">
                <a:tc>
                  <a:txBody>
                    <a:bodyPr/>
                    <a:p>
                      <a:pPr marL="0" indent="0" algn="l" fontAlgn="ctr">
                        <a:spcBef>
                          <a:spcPct val="0"/>
                        </a:spcBef>
                        <a:spcAft>
                          <a:spcPct val="0"/>
                        </a:spcAft>
                      </a:pPr>
                      <a:r>
                        <a:rPr lang="en-US" altLang="zh-CN" sz="1200" b="1">
                          <a:solidFill>
                            <a:schemeClr val="bg1"/>
                          </a:solidFill>
                        </a:rPr>
                        <a:t>Affecting Factors</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200" b="1">
                          <a:solidFill>
                            <a:schemeClr val="bg1"/>
                          </a:solidFill>
                        </a:rPr>
                        <a:t>Our Measures</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200" b="1">
                          <a:solidFill>
                            <a:schemeClr val="bg1"/>
                          </a:solidFill>
                        </a:rPr>
                        <a:t>Other Enterprises’ Measures</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200" b="1">
                          <a:solidFill>
                            <a:schemeClr val="bg1"/>
                          </a:solidFill>
                        </a:rPr>
                        <a:t>Influential Mechanism</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200" b="1">
                          <a:solidFill>
                            <a:schemeClr val="bg1"/>
                          </a:solidFill>
                        </a:rPr>
                        <a:t>Potential Consequence</a:t>
                      </a:r>
                      <a:endParaRPr lang="en-US" altLang="zh-CN" sz="1200" b="1">
                        <a:solidFill>
                          <a:schemeClr val="bg1"/>
                        </a:solidFill>
                      </a:endParaRPr>
                    </a:p>
                  </a:txBody>
                  <a:tcPr marL="68580" marR="68580" marT="0" marB="0" anchor="ctr" anchorCtr="0">
                    <a:solidFill>
                      <a:schemeClr val="accent1"/>
                    </a:solidFill>
                  </a:tcPr>
                </a:tc>
              </a:tr>
              <a:tr h="1744345">
                <a:tc>
                  <a:txBody>
                    <a:bodyPr/>
                    <a:p>
                      <a:pPr marL="0" indent="0" algn="l" fontAlgn="ctr">
                        <a:spcBef>
                          <a:spcPct val="0"/>
                        </a:spcBef>
                        <a:spcAft>
                          <a:spcPct val="0"/>
                        </a:spcAft>
                      </a:pPr>
                      <a:r>
                        <a:rPr lang="en-US" altLang="zh-CN" sz="1200" b="1">
                          <a:solidFill>
                            <a:schemeClr val="bg1"/>
                          </a:solidFill>
                        </a:rPr>
                        <a:t>Diameter of wire rods</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400"/>
                        <a:t>Match the corresponding specifications according to the standards, </a:t>
                      </a:r>
                      <a:r>
                        <a:rPr lang="en-US" altLang="zh-CN" sz="1200" b="1">
                          <a:solidFill>
                            <a:srgbClr val="FF0000"/>
                          </a:solidFill>
                        </a:rPr>
                        <a:t>as shown in Table 1</a:t>
                      </a:r>
                      <a:r>
                        <a:rPr lang="en-US" altLang="zh-CN" sz="1200"/>
                        <a:t>;</a:t>
                      </a:r>
                      <a:endParaRPr lang="en-US" altLang="zh-CN" sz="1200"/>
                    </a:p>
                  </a:txBody>
                  <a:tcPr marL="68580" marR="68580" marT="0" marB="0" anchor="ctr" anchorCtr="0"/>
                </a:tc>
                <a:tc>
                  <a:txBody>
                    <a:bodyPr/>
                    <a:p>
                      <a:pPr marL="0" indent="0" algn="l" fontAlgn="ctr">
                        <a:spcBef>
                          <a:spcPct val="0"/>
                        </a:spcBef>
                        <a:spcAft>
                          <a:spcPct val="0"/>
                        </a:spcAft>
                      </a:pPr>
                      <a:r>
                        <a:rPr lang="en-US" altLang="zh-CN" sz="1400"/>
                        <a:t>Use smaller diameter wire rods, starting from 5mm steel wire, </a:t>
                      </a:r>
                      <a:r>
                        <a:rPr lang="en-US" altLang="zh-CN" sz="1200" b="1">
                          <a:solidFill>
                            <a:srgbClr val="FF0000"/>
                          </a:solidFill>
                        </a:rPr>
                        <a:t>as shown in Table 2</a:t>
                      </a:r>
                      <a:r>
                        <a:rPr lang="en-US" altLang="zh-CN" sz="1400"/>
                        <a:t>;</a:t>
                      </a:r>
                      <a:endParaRPr lang="en-US" altLang="zh-CN" sz="1400"/>
                    </a:p>
                  </a:txBody>
                  <a:tcPr marL="68580" marR="68580" marT="0" marB="0" anchor="ctr" anchorCtr="0"/>
                </a:tc>
                <a:tc>
                  <a:txBody>
                    <a:bodyPr/>
                    <a:p>
                      <a:pPr marL="0" indent="0" algn="l" fontAlgn="ctr">
                        <a:spcBef>
                          <a:spcPct val="0"/>
                        </a:spcBef>
                        <a:spcAft>
                          <a:spcPct val="0"/>
                        </a:spcAft>
                      </a:pPr>
                      <a:r>
                        <a:rPr lang="en-US" altLang="zh-CN" sz="1400"/>
                        <a:t>The strength of steel wire depends on the work hardening and grain refinement brought about by cold drawing. The small-diameter raw materials result in insufficient total reduction rate, inadequate increase in internal dislocation density, and the grains cannot be fully refined.</a:t>
                      </a:r>
                      <a:endParaRPr lang="en-US" altLang="zh-CN" sz="1400"/>
                    </a:p>
                  </a:txBody>
                  <a:tcPr marL="68580" marR="68580" marT="0" marB="0" anchor="ctr" anchorCtr="0"/>
                </a:tc>
                <a:tc>
                  <a:txBody>
                    <a:bodyPr/>
                    <a:p>
                      <a:pPr marL="0" indent="0" algn="l" fontAlgn="ctr">
                        <a:spcBef>
                          <a:spcPct val="0"/>
                        </a:spcBef>
                        <a:spcAft>
                          <a:spcPct val="0"/>
                        </a:spcAft>
                      </a:pPr>
                      <a:r>
                        <a:rPr lang="en-US" altLang="zh-CN" sz="1400"/>
                        <a:t>The tensile strength of the finished steel wire directly fails to meet the standard. The internal organizational stress distribution is uneven, and brittle fracture is highly likely to occur during subsequent processing or under force.</a:t>
                      </a:r>
                      <a:endParaRPr lang="en-US" altLang="zh-CN" sz="1400"/>
                    </a:p>
                  </a:txBody>
                  <a:tcPr marL="68580" marR="68580" marT="0" marB="0" anchor="ctr" anchorCtr="0"/>
                </a:tc>
              </a:tr>
              <a:tr h="1557020">
                <a:tc>
                  <a:txBody>
                    <a:bodyPr/>
                    <a:p>
                      <a:pPr marL="0" indent="0" algn="l" fontAlgn="ctr">
                        <a:spcBef>
                          <a:spcPct val="0"/>
                        </a:spcBef>
                        <a:spcAft>
                          <a:spcPct val="0"/>
                        </a:spcAft>
                      </a:pPr>
                      <a:r>
                        <a:rPr lang="en-US" altLang="zh-CN" sz="1200" b="1">
                          <a:solidFill>
                            <a:schemeClr val="bg1"/>
                          </a:solidFill>
                        </a:rPr>
                        <a:t>Drawing Passes</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400"/>
                        <a:t>Stepwise drawing with </a:t>
                      </a:r>
                      <a:r>
                        <a:rPr lang="en-US" altLang="zh-CN" sz="1400" b="1">
                          <a:solidFill>
                            <a:srgbClr val="FF0000"/>
                          </a:solidFill>
                        </a:rPr>
                        <a:t>4-5 passes</a:t>
                      </a:r>
                      <a:endParaRPr lang="en-US" altLang="zh-CN" sz="1400" b="1">
                        <a:solidFill>
                          <a:srgbClr val="FF0000"/>
                        </a:solidFill>
                      </a:endParaRPr>
                    </a:p>
                  </a:txBody>
                  <a:tcPr marL="68580" marR="68580" marT="0" marB="0" anchor="ctr" anchorCtr="0"/>
                </a:tc>
                <a:tc>
                  <a:txBody>
                    <a:bodyPr/>
                    <a:p>
                      <a:pPr marL="0" indent="0" algn="l" fontAlgn="ctr">
                        <a:spcBef>
                          <a:spcPct val="0"/>
                        </a:spcBef>
                        <a:spcAft>
                          <a:spcPct val="0"/>
                        </a:spcAft>
                      </a:pPr>
                      <a:r>
                        <a:rPr lang="en-US" altLang="zh-CN" sz="1400"/>
                        <a:t>Only simple drawing with </a:t>
                      </a:r>
                      <a:r>
                        <a:rPr lang="en-US" altLang="zh-CN" sz="1400" b="1">
                          <a:solidFill>
                            <a:srgbClr val="FF0000"/>
                          </a:solidFill>
                        </a:rPr>
                        <a:t>2-3 passes</a:t>
                      </a:r>
                      <a:endParaRPr lang="en-US" altLang="zh-CN" sz="1400" b="1">
                        <a:solidFill>
                          <a:srgbClr val="FF0000"/>
                        </a:solidFill>
                      </a:endParaRPr>
                    </a:p>
                  </a:txBody>
                  <a:tcPr marL="68580" marR="68580" marT="0" marB="0" anchor="ctr" anchorCtr="0"/>
                </a:tc>
                <a:tc>
                  <a:txBody>
                    <a:bodyPr/>
                    <a:p>
                      <a:pPr marL="0" indent="0" algn="l" fontAlgn="ctr">
                        <a:spcBef>
                          <a:spcPct val="0"/>
                        </a:spcBef>
                        <a:spcAft>
                          <a:spcPct val="0"/>
                        </a:spcAft>
                      </a:pPr>
                      <a:r>
                        <a:rPr lang="en-US" altLang="zh-CN" sz="1400"/>
                        <a:t>With a fixed total deformation, reducing drawing passes leads to excessive reduction per pass. Severe deformation causes severe stress concentration, resulting in massive dislocation tangling and accumulation, forming coarse dislocation cell structures.</a:t>
                      </a:r>
                      <a:endParaRPr lang="en-US" altLang="zh-CN" sz="1400"/>
                    </a:p>
                  </a:txBody>
                  <a:tcPr marL="68580" marR="68580" marT="0" marB="0" anchor="ctr" anchorCtr="0"/>
                </a:tc>
                <a:tc>
                  <a:txBody>
                    <a:bodyPr/>
                    <a:p>
                      <a:pPr marL="0" indent="0" algn="l" fontAlgn="ctr">
                        <a:spcBef>
                          <a:spcPct val="0"/>
                        </a:spcBef>
                        <a:spcAft>
                          <a:spcPct val="0"/>
                        </a:spcAft>
                      </a:pPr>
                      <a:r>
                        <a:rPr lang="en-US" altLang="zh-CN" sz="1400"/>
                        <a:t>This severely sacrifices the ductility and toughness of the steel wire (with significant reduction in bending and torsion properties), making the wire brittle and degrading its comprehensive mechanical properties.</a:t>
                      </a:r>
                      <a:endParaRPr lang="en-US" altLang="zh-CN" sz="1400"/>
                    </a:p>
                  </a:txBody>
                  <a:tcPr marL="68580" marR="68580" marT="0" marB="0" anchor="ctr" anchorCtr="0"/>
                </a:tc>
              </a:tr>
              <a:tr h="1494790">
                <a:tc>
                  <a:txBody>
                    <a:bodyPr/>
                    <a:p>
                      <a:pPr marL="0" indent="0" algn="l" fontAlgn="ctr">
                        <a:spcBef>
                          <a:spcPct val="0"/>
                        </a:spcBef>
                        <a:spcAft>
                          <a:spcPct val="0"/>
                        </a:spcAft>
                      </a:pPr>
                      <a:r>
                        <a:rPr lang="en-US" altLang="zh-CN" sz="1200" b="1">
                          <a:solidFill>
                            <a:schemeClr val="bg1"/>
                          </a:solidFill>
                        </a:rPr>
                        <a:t>Wire Drawing Machine Speed</a:t>
                      </a:r>
                      <a:endParaRPr lang="en-US" altLang="zh-CN" sz="1200" b="1">
                        <a:solidFill>
                          <a:schemeClr val="bg1"/>
                        </a:solidFill>
                      </a:endParaRPr>
                    </a:p>
                  </a:txBody>
                  <a:tcPr marL="68580" marR="68580" marT="0" marB="0" anchor="ctr" anchorCtr="0">
                    <a:solidFill>
                      <a:schemeClr val="accent1"/>
                    </a:solidFill>
                  </a:tcPr>
                </a:tc>
                <a:tc>
                  <a:txBody>
                    <a:bodyPr/>
                    <a:p>
                      <a:pPr marL="0" indent="0" algn="l" fontAlgn="ctr">
                        <a:spcBef>
                          <a:spcPct val="0"/>
                        </a:spcBef>
                        <a:spcAft>
                          <a:spcPct val="0"/>
                        </a:spcAft>
                      </a:pPr>
                      <a:r>
                        <a:rPr lang="en-US" altLang="zh-CN" sz="1400"/>
                        <a:t>Drawing speed controlled within the range of </a:t>
                      </a:r>
                      <a:r>
                        <a:rPr lang="en-US" altLang="zh-CN" sz="1400" b="1">
                          <a:solidFill>
                            <a:srgbClr val="FF0000"/>
                          </a:solidFill>
                        </a:rPr>
                        <a:t>80–100 m/min</a:t>
                      </a:r>
                      <a:endParaRPr lang="en-US" altLang="zh-CN" sz="1400" b="1">
                        <a:solidFill>
                          <a:srgbClr val="FF0000"/>
                        </a:solidFill>
                      </a:endParaRPr>
                    </a:p>
                  </a:txBody>
                  <a:tcPr marL="68580" marR="68580" marT="0" marB="0" anchor="ctr" anchorCtr="0"/>
                </a:tc>
                <a:tc>
                  <a:txBody>
                    <a:bodyPr/>
                    <a:p>
                      <a:pPr marL="0" indent="0" algn="l" fontAlgn="ctr">
                        <a:spcBef>
                          <a:spcPct val="0"/>
                        </a:spcBef>
                        <a:spcAft>
                          <a:spcPct val="0"/>
                        </a:spcAft>
                      </a:pPr>
                      <a:r>
                        <a:rPr lang="en-US" altLang="zh-CN" sz="1400"/>
                        <a:t>High-speed drawing at </a:t>
                      </a:r>
                      <a:r>
                        <a:rPr lang="en-US" altLang="zh-CN" sz="1400" b="1">
                          <a:solidFill>
                            <a:srgbClr val="FF0000"/>
                          </a:solidFill>
                        </a:rPr>
                        <a:t>150–200 m/min</a:t>
                      </a:r>
                      <a:endParaRPr lang="en-US" altLang="zh-CN" sz="1400" b="1">
                        <a:solidFill>
                          <a:srgbClr val="FF0000"/>
                        </a:solidFill>
                      </a:endParaRPr>
                    </a:p>
                  </a:txBody>
                  <a:tcPr marL="68580" marR="68580" marT="0" marB="0" anchor="ctr" anchorCtr="0"/>
                </a:tc>
                <a:tc>
                  <a:txBody>
                    <a:bodyPr/>
                    <a:p>
                      <a:pPr marL="0" indent="0" algn="l" fontAlgn="ctr">
                        <a:spcBef>
                          <a:spcPct val="0"/>
                        </a:spcBef>
                        <a:spcAft>
                          <a:spcPct val="0"/>
                        </a:spcAft>
                      </a:pPr>
                      <a:r>
                        <a:rPr lang="en-US" altLang="zh-CN" sz="1400"/>
                        <a:t>Excessive drawing speed causes intense friction and high temperature, leading to localized softening of the steel wire; meanwhile, asynchronous deformation between the surface and core generates extremely high residual stress.</a:t>
                      </a:r>
                      <a:endParaRPr lang="en-US" altLang="zh-CN" sz="1400"/>
                    </a:p>
                  </a:txBody>
                  <a:tcPr marL="68580" marR="68580" marT="0" marB="0" anchor="ctr" anchorCtr="0"/>
                </a:tc>
                <a:tc>
                  <a:txBody>
                    <a:bodyPr/>
                    <a:p>
                      <a:pPr marL="0" indent="0" algn="l" fontAlgn="ctr">
                        <a:spcBef>
                          <a:spcPct val="0"/>
                        </a:spcBef>
                        <a:spcAft>
                          <a:spcPct val="0"/>
                        </a:spcAft>
                      </a:pPr>
                      <a:r>
                        <a:rPr lang="en-US" altLang="zh-CN" sz="1400"/>
                        <a:t>This results in abnormal sorbite content and excessive relaxation; material softening weakens strength, and internal microcracks are prone to form, significantly reducing the fatigue life of the finished product.</a:t>
                      </a:r>
                      <a:endParaRPr lang="en-US" altLang="zh-CN" sz="1400"/>
                    </a:p>
                  </a:txBody>
                  <a:tcPr marL="68580" marR="68580" marT="0" marB="0" anchor="ctr" anchorCtr="0"/>
                </a:tc>
              </a:tr>
            </a:tbl>
          </a:graphicData>
        </a:graphic>
      </p:graphicFrame>
    </p:spTree>
    <p:custDataLst>
      <p:tags r:id="rId6"/>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4" y="18796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gn="l">
              <a:lnSpc>
                <a:spcPct val="100000"/>
              </a:lnSpc>
            </a:pPr>
            <a:r>
              <a:rPr lang="en-US" altLang="zh-CN" sz="2000" dirty="0" err="1">
                <a:solidFill>
                  <a:schemeClr val="dk1"/>
                </a:solidFill>
                <a:sym typeface="微软雅黑" panose="020B0503020204020204" charset="-122"/>
              </a:rPr>
              <a:t>Comparison of the Diameters of Raw Material Wire Rods</a:t>
            </a:r>
            <a:endParaRPr lang="en-US" altLang="zh-CN" sz="2000" dirty="0" err="1">
              <a:solidFill>
                <a:schemeClr val="dk1"/>
              </a:solidFill>
              <a:sym typeface="微软雅黑" panose="020B0503020204020204" charset="-122"/>
            </a:endParaRPr>
          </a:p>
        </p:txBody>
      </p:sp>
      <p:sp>
        <p:nvSpPr>
          <p:cNvPr id="2" name="矩形 1"/>
          <p:cNvSpPr/>
          <p:nvPr>
            <p:custDataLst>
              <p:tags r:id="rId5"/>
            </p:custDataLst>
          </p:nvPr>
        </p:nvSpPr>
        <p:spPr>
          <a:xfrm>
            <a:off x="457200" y="935990"/>
            <a:ext cx="11277600" cy="565848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8" name="文本框 7"/>
          <p:cNvSpPr txBox="1"/>
          <p:nvPr/>
        </p:nvSpPr>
        <p:spPr>
          <a:xfrm>
            <a:off x="934085" y="1039495"/>
            <a:ext cx="4284980" cy="1078865"/>
          </a:xfrm>
          <a:prstGeom prst="rect">
            <a:avLst/>
          </a:prstGeom>
          <a:noFill/>
        </p:spPr>
        <p:txBody>
          <a:bodyPr wrap="square" rtlCol="0">
            <a:noAutofit/>
          </a:bodyPr>
          <a:p>
            <a:r>
              <a:rPr lang="en-US" altLang="zh-CN" sz="1600"/>
              <a:t>Our Factory’s Standard for Finished Prestressed Steel Wires and Corresponding Raw Material Wire Rods:</a:t>
            </a:r>
            <a:r>
              <a:rPr lang="en-US" altLang="zh-CN"/>
              <a:t>                                   </a:t>
            </a:r>
            <a:endParaRPr lang="en-US" altLang="zh-CN"/>
          </a:p>
          <a:p>
            <a:r>
              <a:rPr lang="en-US" altLang="zh-CN"/>
              <a:t>                     </a:t>
            </a:r>
            <a:r>
              <a:rPr lang="en-US" altLang="zh-CN" sz="1200" b="1" i="1">
                <a:solidFill>
                  <a:srgbClr val="FF0000"/>
                </a:solidFill>
                <a:sym typeface="+mn-ea"/>
              </a:rPr>
              <a:t>Table 1</a:t>
            </a:r>
            <a:r>
              <a:rPr lang="en-US" altLang="zh-CN"/>
              <a:t>                                                                                         </a:t>
            </a:r>
            <a:endParaRPr lang="en-US" altLang="zh-CN" sz="1200" b="1"/>
          </a:p>
          <a:p>
            <a:endParaRPr lang="zh-CN" altLang="en-US" sz="1200" b="1"/>
          </a:p>
        </p:txBody>
      </p:sp>
      <p:graphicFrame>
        <p:nvGraphicFramePr>
          <p:cNvPr id="14" name="表格 13"/>
          <p:cNvGraphicFramePr/>
          <p:nvPr>
            <p:custDataLst>
              <p:tags r:id="rId6"/>
            </p:custDataLst>
          </p:nvPr>
        </p:nvGraphicFramePr>
        <p:xfrm>
          <a:off x="611505" y="2107565"/>
          <a:ext cx="4930140" cy="2660650"/>
        </p:xfrm>
        <a:graphic>
          <a:graphicData uri="http://schemas.openxmlformats.org/drawingml/2006/table">
            <a:tbl>
              <a:tblPr>
                <a:tableStyleId>{8A107856-5554-42FB-B03E-39F5DBC370BA}</a:tableStyleId>
              </a:tblPr>
              <a:tblGrid>
                <a:gridCol w="1428115"/>
                <a:gridCol w="1765935"/>
                <a:gridCol w="1736090"/>
              </a:tblGrid>
              <a:tr h="596900">
                <a:tc>
                  <a:txBody>
                    <a:bodyPr/>
                    <a:p>
                      <a:pPr marL="0" indent="0" algn="ctr">
                        <a:lnSpc>
                          <a:spcPts val="1800"/>
                        </a:lnSpc>
                        <a:spcBef>
                          <a:spcPct val="0"/>
                        </a:spcBef>
                        <a:spcAft>
                          <a:spcPct val="0"/>
                        </a:spcAft>
                      </a:pPr>
                      <a:r>
                        <a:rPr lang="en-US" altLang="zh-CN" sz="1400" b="1">
                          <a:solidFill>
                            <a:schemeClr val="bg1"/>
                          </a:solidFill>
                        </a:rPr>
                        <a:t>Finished Steel Wire Diameter</a:t>
                      </a:r>
                      <a:endParaRPr lang="en-US" altLang="zh-CN" sz="1400" b="1">
                        <a:solidFill>
                          <a:schemeClr val="bg1"/>
                        </a:solidFill>
                      </a:endParaRPr>
                    </a:p>
                  </a:txBody>
                  <a:tcPr marL="68580" marR="68580" marT="0" marB="0" anchor="t" anchorCtr="0">
                    <a:solidFill>
                      <a:schemeClr val="accent1"/>
                    </a:solidFill>
                  </a:tcPr>
                </a:tc>
                <a:tc>
                  <a:txBody>
                    <a:bodyPr/>
                    <a:p>
                      <a:pPr marL="0" indent="0" algn="ctr">
                        <a:lnSpc>
                          <a:spcPts val="1800"/>
                        </a:lnSpc>
                        <a:spcBef>
                          <a:spcPct val="0"/>
                        </a:spcBef>
                        <a:spcAft>
                          <a:spcPct val="0"/>
                        </a:spcAft>
                      </a:pPr>
                      <a:r>
                        <a:rPr lang="en-US" altLang="zh-CN" sz="1400" b="1">
                          <a:solidFill>
                            <a:schemeClr val="bg1"/>
                          </a:solidFill>
                        </a:rPr>
                        <a:t>Corresponding Wire Rod Diameter</a:t>
                      </a:r>
                      <a:endParaRPr lang="en-US" altLang="zh-CN" sz="1400" b="1">
                        <a:solidFill>
                          <a:schemeClr val="bg1"/>
                        </a:solidFill>
                      </a:endParaRPr>
                    </a:p>
                  </a:txBody>
                  <a:tcPr marL="68580" marR="68580" marT="0" marB="0" anchor="t" anchorCtr="0">
                    <a:solidFill>
                      <a:schemeClr val="accent1"/>
                    </a:solidFill>
                  </a:tcPr>
                </a:tc>
                <a:tc>
                  <a:txBody>
                    <a:bodyPr/>
                    <a:p>
                      <a:pPr marL="0" indent="0" algn="ctr">
                        <a:lnSpc>
                          <a:spcPts val="1800"/>
                        </a:lnSpc>
                        <a:spcBef>
                          <a:spcPct val="0"/>
                        </a:spcBef>
                        <a:spcAft>
                          <a:spcPct val="0"/>
                        </a:spcAft>
                      </a:pPr>
                      <a:r>
                        <a:rPr lang="en-US" altLang="zh-CN" sz="1400" b="1">
                          <a:solidFill>
                            <a:schemeClr val="bg1"/>
                          </a:solidFill>
                        </a:rPr>
                        <a:t>Tensile Strength Grade of Finished Product</a:t>
                      </a:r>
                      <a:endParaRPr lang="en-US" altLang="zh-CN" sz="1400" b="1">
                        <a:solidFill>
                          <a:schemeClr val="bg1"/>
                        </a:solidFill>
                      </a:endParaRPr>
                    </a:p>
                  </a:txBody>
                  <a:tcPr marL="68580" marR="68580" marT="0" marB="0" anchor="t" anchorCtr="0">
                    <a:solidFill>
                      <a:schemeClr val="accent1"/>
                    </a:solidFill>
                  </a:tcPr>
                </a:tc>
              </a:tr>
              <a:tr h="336550">
                <a:tc>
                  <a:txBody>
                    <a:bodyPr/>
                    <a:p>
                      <a:pPr marL="0" indent="0" algn="ctr">
                        <a:lnSpc>
                          <a:spcPts val="1800"/>
                        </a:lnSpc>
                        <a:spcBef>
                          <a:spcPct val="0"/>
                        </a:spcBef>
                        <a:spcAft>
                          <a:spcPct val="0"/>
                        </a:spcAft>
                      </a:pPr>
                      <a:r>
                        <a:rPr lang="en-US" altLang="zh-CN" sz="1600"/>
                        <a:t>4mm</a:t>
                      </a:r>
                      <a:endParaRPr lang="en-US" altLang="zh-CN" sz="1600"/>
                    </a:p>
                  </a:txBody>
                  <a:tcPr marL="68580" marR="68580" marT="0" marB="0" anchor="t" anchorCtr="0"/>
                </a:tc>
                <a:tc>
                  <a:txBody>
                    <a:bodyPr/>
                    <a:p>
                      <a:pPr marL="0" indent="0" algn="ctr">
                        <a:lnSpc>
                          <a:spcPts val="1800"/>
                        </a:lnSpc>
                        <a:spcBef>
                          <a:spcPct val="0"/>
                        </a:spcBef>
                        <a:spcAft>
                          <a:spcPct val="0"/>
                        </a:spcAft>
                      </a:pPr>
                      <a:r>
                        <a:rPr lang="en-US" altLang="zh-CN" sz="1600"/>
                        <a:t>8mm </a:t>
                      </a:r>
                      <a:endParaRPr lang="en-US" altLang="zh-CN" sz="1600"/>
                    </a:p>
                  </a:txBody>
                  <a:tcPr marL="68580" marR="68580" marT="0" marB="0" anchor="t" anchorCtr="0"/>
                </a:tc>
                <a:tc>
                  <a:txBody>
                    <a:bodyPr/>
                    <a:p>
                      <a:pPr marL="0" indent="0" algn="ctr">
                        <a:lnSpc>
                          <a:spcPts val="1800"/>
                        </a:lnSpc>
                        <a:spcBef>
                          <a:spcPct val="0"/>
                        </a:spcBef>
                        <a:spcAft>
                          <a:spcPct val="0"/>
                        </a:spcAft>
                      </a:pPr>
                      <a:r>
                        <a:rPr lang="en-US" altLang="zh-CN" sz="1600"/>
                        <a:t>1770MPa</a:t>
                      </a:r>
                      <a:endParaRPr lang="en-US" altLang="zh-CN" sz="1600"/>
                    </a:p>
                  </a:txBody>
                  <a:tcPr marL="68580" marR="68580" marT="0" marB="0" anchor="t" anchorCtr="0"/>
                </a:tc>
              </a:tr>
              <a:tr h="357505">
                <a:tc>
                  <a:txBody>
                    <a:bodyPr/>
                    <a:p>
                      <a:pPr marL="0" indent="0" algn="ctr">
                        <a:lnSpc>
                          <a:spcPts val="1800"/>
                        </a:lnSpc>
                        <a:spcBef>
                          <a:spcPct val="0"/>
                        </a:spcBef>
                        <a:spcAft>
                          <a:spcPct val="0"/>
                        </a:spcAft>
                      </a:pPr>
                      <a:r>
                        <a:rPr lang="en-US" altLang="zh-CN" sz="1600"/>
                        <a:t>5mm</a:t>
                      </a:r>
                      <a:endParaRPr lang="en-US" altLang="zh-CN" sz="1600"/>
                    </a:p>
                  </a:txBody>
                  <a:tcPr marL="68580" marR="68580" marT="0" marB="0" anchor="t" anchorCtr="0"/>
                </a:tc>
                <a:tc>
                  <a:txBody>
                    <a:bodyPr/>
                    <a:p>
                      <a:pPr marL="0" indent="0" algn="ctr">
                        <a:lnSpc>
                          <a:spcPts val="1800"/>
                        </a:lnSpc>
                        <a:spcBef>
                          <a:spcPct val="0"/>
                        </a:spcBef>
                        <a:spcAft>
                          <a:spcPct val="0"/>
                        </a:spcAft>
                      </a:pPr>
                      <a:r>
                        <a:rPr lang="en-US" altLang="zh-CN" sz="1600">
                          <a:solidFill>
                            <a:schemeClr val="tx1"/>
                          </a:solidFill>
                          <a:highlight>
                            <a:srgbClr val="FFFF00"/>
                          </a:highlight>
                        </a:rPr>
                        <a:t>10mm</a:t>
                      </a:r>
                      <a:endParaRPr lang="en-US" altLang="zh-CN" sz="1600">
                        <a:solidFill>
                          <a:schemeClr val="tx1"/>
                        </a:solidFill>
                        <a:highlight>
                          <a:srgbClr val="FFFF00"/>
                        </a:highlight>
                      </a:endParaRPr>
                    </a:p>
                  </a:txBody>
                  <a:tcPr marL="68580" marR="68580" marT="0" marB="0" anchor="t" anchorCtr="0"/>
                </a:tc>
                <a:tc>
                  <a:txBody>
                    <a:bodyPr/>
                    <a:p>
                      <a:pPr marL="0" indent="0" algn="ctr">
                        <a:lnSpc>
                          <a:spcPts val="1800"/>
                        </a:lnSpc>
                        <a:spcBef>
                          <a:spcPct val="0"/>
                        </a:spcBef>
                        <a:spcAft>
                          <a:spcPct val="0"/>
                        </a:spcAft>
                      </a:pPr>
                      <a:r>
                        <a:rPr lang="en-US" altLang="zh-CN" sz="1600"/>
                        <a:t>1770MPa</a:t>
                      </a:r>
                      <a:endParaRPr lang="en-US" altLang="zh-CN" sz="1600"/>
                    </a:p>
                  </a:txBody>
                  <a:tcPr marL="68580" marR="68580" marT="0" marB="0" anchor="t" anchorCtr="0"/>
                </a:tc>
              </a:tr>
              <a:tr h="337185">
                <a:tc>
                  <a:txBody>
                    <a:bodyPr/>
                    <a:p>
                      <a:pPr marL="0" indent="0" algn="ctr">
                        <a:lnSpc>
                          <a:spcPts val="1800"/>
                        </a:lnSpc>
                        <a:spcBef>
                          <a:spcPct val="0"/>
                        </a:spcBef>
                        <a:spcAft>
                          <a:spcPct val="0"/>
                        </a:spcAft>
                      </a:pPr>
                      <a:r>
                        <a:rPr lang="en-US" altLang="zh-CN" sz="1600"/>
                        <a:t>6mm</a:t>
                      </a:r>
                      <a:endParaRPr lang="en-US" altLang="zh-CN" sz="1600"/>
                    </a:p>
                  </a:txBody>
                  <a:tcPr marL="68580" marR="68580" marT="0" marB="0" anchor="t" anchorCtr="0"/>
                </a:tc>
                <a:tc>
                  <a:txBody>
                    <a:bodyPr/>
                    <a:p>
                      <a:pPr marL="0" indent="0" algn="ctr">
                        <a:lnSpc>
                          <a:spcPts val="1800"/>
                        </a:lnSpc>
                        <a:spcBef>
                          <a:spcPct val="0"/>
                        </a:spcBef>
                        <a:spcAft>
                          <a:spcPct val="0"/>
                        </a:spcAft>
                      </a:pPr>
                      <a:r>
                        <a:rPr lang="en-US" altLang="zh-CN" sz="1600">
                          <a:solidFill>
                            <a:schemeClr val="tx1"/>
                          </a:solidFill>
                          <a:highlight>
                            <a:srgbClr val="FFFF00"/>
                          </a:highlight>
                        </a:rPr>
                        <a:t>11mm</a:t>
                      </a:r>
                      <a:endParaRPr lang="en-US" altLang="zh-CN" sz="1600">
                        <a:solidFill>
                          <a:schemeClr val="tx1"/>
                        </a:solidFill>
                        <a:highlight>
                          <a:srgbClr val="FFFF00"/>
                        </a:highlight>
                      </a:endParaRPr>
                    </a:p>
                  </a:txBody>
                  <a:tcPr marL="68580" marR="68580" marT="0" marB="0" anchor="t" anchorCtr="0"/>
                </a:tc>
                <a:tc>
                  <a:txBody>
                    <a:bodyPr/>
                    <a:p>
                      <a:pPr marL="0" indent="0" algn="ctr">
                        <a:lnSpc>
                          <a:spcPts val="1800"/>
                        </a:lnSpc>
                        <a:spcBef>
                          <a:spcPct val="0"/>
                        </a:spcBef>
                        <a:spcAft>
                          <a:spcPct val="0"/>
                        </a:spcAft>
                      </a:pPr>
                      <a:r>
                        <a:rPr lang="en-US" altLang="zh-CN" sz="1600"/>
                        <a:t>1670MPa</a:t>
                      </a:r>
                      <a:endParaRPr lang="en-US" altLang="zh-CN" sz="1600"/>
                    </a:p>
                  </a:txBody>
                  <a:tcPr marL="68580" marR="68580" marT="0" marB="0" anchor="t" anchorCtr="0"/>
                </a:tc>
              </a:tr>
              <a:tr h="434340">
                <a:tc rowSpan="2">
                  <a:txBody>
                    <a:bodyPr/>
                    <a:p>
                      <a:pPr marL="0" indent="0" algn="ctr">
                        <a:lnSpc>
                          <a:spcPts val="1800"/>
                        </a:lnSpc>
                        <a:spcBef>
                          <a:spcPct val="0"/>
                        </a:spcBef>
                        <a:spcAft>
                          <a:spcPct val="0"/>
                        </a:spcAft>
                      </a:pPr>
                      <a:r>
                        <a:rPr lang="en-US" altLang="zh-CN" sz="1600"/>
                        <a:t>7mm</a:t>
                      </a:r>
                      <a:endParaRPr lang="en-US" altLang="zh-CN" sz="1600"/>
                    </a:p>
                  </a:txBody>
                  <a:tcPr marL="68580" marR="68580" marT="0" marB="0" anchor="t" anchorCtr="0"/>
                </a:tc>
                <a:tc>
                  <a:txBody>
                    <a:bodyPr/>
                    <a:p>
                      <a:pPr marL="0" indent="0" algn="ctr">
                        <a:lnSpc>
                          <a:spcPts val="1800"/>
                        </a:lnSpc>
                        <a:spcBef>
                          <a:spcPct val="0"/>
                        </a:spcBef>
                        <a:spcAft>
                          <a:spcPct val="0"/>
                        </a:spcAft>
                      </a:pPr>
                      <a:r>
                        <a:rPr lang="en-US" altLang="zh-CN" sz="1600">
                          <a:solidFill>
                            <a:schemeClr val="tx1"/>
                          </a:solidFill>
                          <a:highlight>
                            <a:srgbClr val="FFFF00"/>
                          </a:highlight>
                        </a:rPr>
                        <a:t>12.5/13mm</a:t>
                      </a:r>
                      <a:endParaRPr lang="en-US" altLang="zh-CN" sz="1600">
                        <a:solidFill>
                          <a:schemeClr val="tx1"/>
                        </a:solidFill>
                        <a:highlight>
                          <a:srgbClr val="FFFF00"/>
                        </a:highlight>
                      </a:endParaRPr>
                    </a:p>
                  </a:txBody>
                  <a:tcPr marL="68580" marR="68580" marT="0" marB="0" anchor="t" anchorCtr="0"/>
                </a:tc>
                <a:tc>
                  <a:txBody>
                    <a:bodyPr/>
                    <a:p>
                      <a:pPr marL="0" indent="0" algn="ctr">
                        <a:lnSpc>
                          <a:spcPts val="1800"/>
                        </a:lnSpc>
                        <a:spcBef>
                          <a:spcPct val="0"/>
                        </a:spcBef>
                        <a:spcAft>
                          <a:spcPct val="0"/>
                        </a:spcAft>
                      </a:pPr>
                      <a:r>
                        <a:rPr lang="en-US" altLang="zh-CN" sz="1600"/>
                        <a:t>1670MPa</a:t>
                      </a:r>
                      <a:endParaRPr lang="en-US" altLang="zh-CN" sz="1600"/>
                    </a:p>
                  </a:txBody>
                  <a:tcPr marL="68580" marR="68580" marT="0" marB="0" anchor="t" anchorCtr="0"/>
                </a:tc>
              </a:tr>
              <a:tr h="509270">
                <a:tc vMerge="1">
                  <a:tcPr/>
                </a:tc>
                <a:tc>
                  <a:txBody>
                    <a:bodyPr/>
                    <a:p>
                      <a:pPr marL="0" indent="0" algn="ctr">
                        <a:lnSpc>
                          <a:spcPts val="1800"/>
                        </a:lnSpc>
                        <a:spcBef>
                          <a:spcPct val="0"/>
                        </a:spcBef>
                        <a:spcAft>
                          <a:spcPct val="0"/>
                        </a:spcAft>
                      </a:pPr>
                      <a:r>
                        <a:rPr lang="en-US" altLang="zh-CN" sz="1600">
                          <a:solidFill>
                            <a:schemeClr val="tx1"/>
                          </a:solidFill>
                          <a:highlight>
                            <a:srgbClr val="FFFF00"/>
                          </a:highlight>
                        </a:rPr>
                        <a:t>13.5(Reinforced)/14mm</a:t>
                      </a:r>
                      <a:endParaRPr lang="en-US" altLang="zh-CN" sz="1600">
                        <a:solidFill>
                          <a:schemeClr val="tx1"/>
                        </a:solidFill>
                        <a:highlight>
                          <a:srgbClr val="FFFF00"/>
                        </a:highlight>
                      </a:endParaRPr>
                    </a:p>
                  </a:txBody>
                  <a:tcPr marL="68580" marR="68580" marT="0" marB="0" anchor="t" anchorCtr="0"/>
                </a:tc>
                <a:tc>
                  <a:txBody>
                    <a:bodyPr/>
                    <a:p>
                      <a:pPr marL="0" indent="0" algn="ctr">
                        <a:lnSpc>
                          <a:spcPts val="1800"/>
                        </a:lnSpc>
                        <a:spcBef>
                          <a:spcPct val="0"/>
                        </a:spcBef>
                        <a:spcAft>
                          <a:spcPct val="0"/>
                        </a:spcAft>
                      </a:pPr>
                      <a:r>
                        <a:rPr lang="en-US" altLang="zh-CN" sz="1600"/>
                        <a:t>1770MPa</a:t>
                      </a:r>
                      <a:endParaRPr lang="en-US" altLang="zh-CN" sz="1600"/>
                    </a:p>
                  </a:txBody>
                  <a:tcPr marL="68580" marR="68580" marT="0" marB="0" anchor="t" anchorCtr="0"/>
                </a:tc>
              </a:tr>
            </a:tbl>
          </a:graphicData>
        </a:graphic>
      </p:graphicFrame>
      <p:graphicFrame>
        <p:nvGraphicFramePr>
          <p:cNvPr id="15" name="表格 14"/>
          <p:cNvGraphicFramePr/>
          <p:nvPr>
            <p:custDataLst>
              <p:tags r:id="rId7"/>
            </p:custDataLst>
          </p:nvPr>
        </p:nvGraphicFramePr>
        <p:xfrm>
          <a:off x="6452870" y="2035175"/>
          <a:ext cx="5183505" cy="2715260"/>
        </p:xfrm>
        <a:graphic>
          <a:graphicData uri="http://schemas.openxmlformats.org/drawingml/2006/table">
            <a:tbl>
              <a:tblPr>
                <a:tableStyleId>{8A107856-5554-42FB-B03E-39F5DBC370BA}</a:tableStyleId>
              </a:tblPr>
              <a:tblGrid>
                <a:gridCol w="1697355"/>
                <a:gridCol w="1668780"/>
                <a:gridCol w="1817370"/>
              </a:tblGrid>
              <a:tr h="803910">
                <a:tc>
                  <a:txBody>
                    <a:bodyPr/>
                    <a:p>
                      <a:pPr marL="0" indent="0" algn="ctr">
                        <a:lnSpc>
                          <a:spcPts val="1800"/>
                        </a:lnSpc>
                        <a:spcBef>
                          <a:spcPct val="0"/>
                        </a:spcBef>
                        <a:spcAft>
                          <a:spcPct val="0"/>
                        </a:spcAft>
                      </a:pPr>
                      <a:r>
                        <a:rPr lang="en-US" altLang="zh-CN" sz="1400" b="1">
                          <a:solidFill>
                            <a:schemeClr val="bg1"/>
                          </a:solidFill>
                        </a:rPr>
                        <a:t>Finished Steel Wire Diameter</a:t>
                      </a:r>
                      <a:endParaRPr lang="en-US" altLang="zh-CN" sz="1400" b="1">
                        <a:solidFill>
                          <a:schemeClr val="bg1"/>
                        </a:solidFill>
                      </a:endParaRPr>
                    </a:p>
                  </a:txBody>
                  <a:tcPr marL="68580" marR="68580" marT="0" marB="0" anchor="t" anchorCtr="0">
                    <a:solidFill>
                      <a:schemeClr val="accent1"/>
                    </a:solidFill>
                  </a:tcPr>
                </a:tc>
                <a:tc>
                  <a:txBody>
                    <a:bodyPr/>
                    <a:p>
                      <a:pPr marL="0" indent="0" algn="ctr">
                        <a:lnSpc>
                          <a:spcPts val="1800"/>
                        </a:lnSpc>
                        <a:spcBef>
                          <a:spcPct val="0"/>
                        </a:spcBef>
                        <a:spcAft>
                          <a:spcPct val="0"/>
                        </a:spcAft>
                      </a:pPr>
                      <a:r>
                        <a:rPr lang="en-US" altLang="zh-CN" sz="1400" b="1">
                          <a:solidFill>
                            <a:schemeClr val="bg1"/>
                          </a:solidFill>
                        </a:rPr>
                        <a:t>Corresponding Wire Rod Diameter</a:t>
                      </a:r>
                      <a:endParaRPr lang="en-US" altLang="zh-CN" sz="1400" b="1">
                        <a:solidFill>
                          <a:schemeClr val="bg1"/>
                        </a:solidFill>
                      </a:endParaRPr>
                    </a:p>
                  </a:txBody>
                  <a:tcPr marL="68580" marR="68580" marT="0" marB="0" anchor="t" anchorCtr="0">
                    <a:solidFill>
                      <a:schemeClr val="accent1"/>
                    </a:solidFill>
                  </a:tcPr>
                </a:tc>
                <a:tc>
                  <a:txBody>
                    <a:bodyPr/>
                    <a:p>
                      <a:pPr marL="0" indent="0" algn="ctr">
                        <a:lnSpc>
                          <a:spcPts val="1800"/>
                        </a:lnSpc>
                        <a:spcBef>
                          <a:spcPct val="0"/>
                        </a:spcBef>
                        <a:spcAft>
                          <a:spcPct val="0"/>
                        </a:spcAft>
                      </a:pPr>
                      <a:r>
                        <a:rPr lang="en-US" altLang="zh-CN" sz="1400" b="1">
                          <a:solidFill>
                            <a:schemeClr val="bg1"/>
                          </a:solidFill>
                        </a:rPr>
                        <a:t>Tensile Strength Grade of Finished Product</a:t>
                      </a:r>
                      <a:endParaRPr lang="en-US" altLang="zh-CN" sz="1400" b="1">
                        <a:solidFill>
                          <a:schemeClr val="bg1"/>
                        </a:solidFill>
                      </a:endParaRPr>
                    </a:p>
                  </a:txBody>
                  <a:tcPr marL="68580" marR="68580" marT="0" marB="0" anchor="t" anchorCtr="0">
                    <a:solidFill>
                      <a:schemeClr val="accent1"/>
                    </a:solidFill>
                  </a:tcPr>
                </a:tc>
              </a:tr>
              <a:tr h="425450">
                <a:tc>
                  <a:txBody>
                    <a:bodyPr/>
                    <a:p>
                      <a:pPr marL="0" algn="ctr">
                        <a:lnSpc>
                          <a:spcPts val="1800"/>
                        </a:lnSpc>
                        <a:buClrTx/>
                        <a:buSzTx/>
                        <a:buFontTx/>
                      </a:pPr>
                      <a:r>
                        <a:rPr lang="en-US" altLang="zh-CN" sz="1600"/>
                        <a:t>4mm</a:t>
                      </a:r>
                      <a:endParaRPr lang="en-US" altLang="zh-CN" sz="1600"/>
                    </a:p>
                  </a:txBody>
                  <a:tcPr marL="68580" marR="68580" marT="0" marB="0" anchor="t" anchorCtr="0"/>
                </a:tc>
                <a:tc>
                  <a:txBody>
                    <a:bodyPr/>
                    <a:p>
                      <a:pPr marL="0" algn="ctr">
                        <a:lnSpc>
                          <a:spcPts val="1800"/>
                        </a:lnSpc>
                        <a:buClrTx/>
                        <a:buSzTx/>
                        <a:buFontTx/>
                      </a:pPr>
                      <a:r>
                        <a:rPr lang="en-US" altLang="zh-CN" sz="1600"/>
                        <a:t>8mm</a:t>
                      </a:r>
                      <a:endParaRPr lang="en-US" altLang="zh-CN" sz="1600"/>
                    </a:p>
                  </a:txBody>
                  <a:tcPr marL="68580" marR="68580" marT="0" marB="0" anchor="t" anchorCtr="0"/>
                </a:tc>
                <a:tc>
                  <a:txBody>
                    <a:bodyPr/>
                    <a:p>
                      <a:pPr marL="0" algn="ctr">
                        <a:lnSpc>
                          <a:spcPts val="1800"/>
                        </a:lnSpc>
                        <a:buClrTx/>
                        <a:buSzTx/>
                        <a:buFontTx/>
                      </a:pPr>
                      <a:r>
                        <a:rPr lang="en-US" altLang="zh-CN" sz="1600"/>
                        <a:t>1770MPa</a:t>
                      </a:r>
                      <a:endParaRPr lang="en-US" altLang="zh-CN" sz="1600"/>
                    </a:p>
                  </a:txBody>
                  <a:tcPr marL="68580" marR="68580" marT="0" marB="0" anchor="t" anchorCtr="0"/>
                </a:tc>
              </a:tr>
              <a:tr h="384175">
                <a:tc>
                  <a:txBody>
                    <a:bodyPr/>
                    <a:p>
                      <a:pPr marL="0" algn="ctr">
                        <a:lnSpc>
                          <a:spcPts val="1800"/>
                        </a:lnSpc>
                        <a:buClrTx/>
                        <a:buSzTx/>
                        <a:buFontTx/>
                      </a:pPr>
                      <a:r>
                        <a:rPr lang="en-US" altLang="zh-CN" sz="1600"/>
                        <a:t>5mm</a:t>
                      </a:r>
                      <a:endParaRPr lang="en-US" altLang="zh-CN" sz="1600"/>
                    </a:p>
                  </a:txBody>
                  <a:tcPr marL="68580" marR="68580" marT="0" marB="0" anchor="t" anchorCtr="0"/>
                </a:tc>
                <a:tc>
                  <a:txBody>
                    <a:bodyPr/>
                    <a:p>
                      <a:pPr marL="0" algn="ctr">
                        <a:lnSpc>
                          <a:spcPts val="1800"/>
                        </a:lnSpc>
                        <a:buClrTx/>
                        <a:buSzTx/>
                        <a:buFontTx/>
                      </a:pPr>
                      <a:r>
                        <a:rPr lang="en-US" altLang="zh-CN" sz="1600">
                          <a:highlight>
                            <a:srgbClr val="FFFF00"/>
                          </a:highlight>
                        </a:rPr>
                        <a:t>9mm</a:t>
                      </a:r>
                      <a:endParaRPr lang="en-US" altLang="zh-CN" sz="1600">
                        <a:highlight>
                          <a:srgbClr val="FFFF00"/>
                        </a:highlight>
                      </a:endParaRPr>
                    </a:p>
                  </a:txBody>
                  <a:tcPr marL="68580" marR="68580" marT="0" marB="0" anchor="t" anchorCtr="0"/>
                </a:tc>
                <a:tc>
                  <a:txBody>
                    <a:bodyPr/>
                    <a:p>
                      <a:pPr marL="0" algn="ctr">
                        <a:lnSpc>
                          <a:spcPts val="1800"/>
                        </a:lnSpc>
                        <a:buClrTx/>
                        <a:buSzTx/>
                        <a:buFontTx/>
                      </a:pPr>
                      <a:r>
                        <a:rPr lang="en-US" altLang="zh-CN" sz="1600"/>
                        <a:t>1770MPa</a:t>
                      </a:r>
                      <a:endParaRPr lang="en-US" altLang="zh-CN" sz="1600"/>
                    </a:p>
                  </a:txBody>
                  <a:tcPr marL="68580" marR="68580" marT="0" marB="0" anchor="t" anchorCtr="0"/>
                </a:tc>
              </a:tr>
              <a:tr h="455930">
                <a:tc>
                  <a:txBody>
                    <a:bodyPr/>
                    <a:p>
                      <a:pPr marL="0" algn="ctr">
                        <a:lnSpc>
                          <a:spcPts val="1800"/>
                        </a:lnSpc>
                        <a:buClrTx/>
                        <a:buSzTx/>
                        <a:buFontTx/>
                      </a:pPr>
                      <a:r>
                        <a:rPr lang="en-US" altLang="zh-CN" sz="1600"/>
                        <a:t>6mm</a:t>
                      </a:r>
                      <a:endParaRPr lang="en-US" altLang="zh-CN" sz="1600"/>
                    </a:p>
                  </a:txBody>
                  <a:tcPr marL="68580" marR="68580" marT="0" marB="0" anchor="t" anchorCtr="0"/>
                </a:tc>
                <a:tc>
                  <a:txBody>
                    <a:bodyPr/>
                    <a:p>
                      <a:pPr marL="0" algn="ctr">
                        <a:lnSpc>
                          <a:spcPts val="1800"/>
                        </a:lnSpc>
                        <a:buClrTx/>
                        <a:buSzTx/>
                        <a:buFontTx/>
                      </a:pPr>
                      <a:r>
                        <a:rPr lang="en-US" altLang="zh-CN" sz="1600">
                          <a:highlight>
                            <a:srgbClr val="FFFF00"/>
                          </a:highlight>
                        </a:rPr>
                        <a:t>9mm</a:t>
                      </a:r>
                      <a:endParaRPr lang="en-US" altLang="zh-CN" sz="1600">
                        <a:highlight>
                          <a:srgbClr val="FFFF00"/>
                        </a:highlight>
                      </a:endParaRPr>
                    </a:p>
                  </a:txBody>
                  <a:tcPr marL="68580" marR="68580" marT="0" marB="0" anchor="t" anchorCtr="0"/>
                </a:tc>
                <a:tc>
                  <a:txBody>
                    <a:bodyPr/>
                    <a:p>
                      <a:pPr marL="0" algn="ctr">
                        <a:lnSpc>
                          <a:spcPts val="1800"/>
                        </a:lnSpc>
                        <a:buClrTx/>
                        <a:buSzTx/>
                        <a:buFontTx/>
                      </a:pPr>
                      <a:r>
                        <a:rPr lang="en-US" altLang="zh-CN" sz="1600"/>
                        <a:t>1670MPa</a:t>
                      </a:r>
                      <a:endParaRPr lang="en-US" altLang="zh-CN" sz="1600"/>
                    </a:p>
                  </a:txBody>
                  <a:tcPr marL="68580" marR="68580" marT="0" marB="0" anchor="t" anchorCtr="0"/>
                </a:tc>
              </a:tr>
              <a:tr h="645795">
                <a:tc>
                  <a:txBody>
                    <a:bodyPr/>
                    <a:p>
                      <a:pPr marL="0" algn="ctr">
                        <a:lnSpc>
                          <a:spcPts val="1800"/>
                        </a:lnSpc>
                        <a:buClrTx/>
                        <a:buSzTx/>
                        <a:buFontTx/>
                      </a:pPr>
                      <a:r>
                        <a:rPr lang="en-US" altLang="zh-CN" sz="1600"/>
                        <a:t>7mm</a:t>
                      </a:r>
                      <a:endParaRPr lang="en-US" altLang="zh-CN" sz="1600"/>
                    </a:p>
                  </a:txBody>
                  <a:tcPr marL="68580" marR="68580" marT="0" marB="0" anchor="t" anchorCtr="0"/>
                </a:tc>
                <a:tc>
                  <a:txBody>
                    <a:bodyPr/>
                    <a:p>
                      <a:pPr marL="0" algn="ctr">
                        <a:lnSpc>
                          <a:spcPts val="1800"/>
                        </a:lnSpc>
                        <a:buClrTx/>
                        <a:buSzTx/>
                        <a:buFontTx/>
                      </a:pPr>
                      <a:r>
                        <a:rPr lang="en-US" altLang="zh-CN" sz="1600">
                          <a:highlight>
                            <a:srgbClr val="FFFF00"/>
                          </a:highlight>
                        </a:rPr>
                        <a:t>10mm</a:t>
                      </a:r>
                      <a:endParaRPr lang="en-US" altLang="zh-CN" sz="1600">
                        <a:highlight>
                          <a:srgbClr val="FFFF00"/>
                        </a:highlight>
                      </a:endParaRPr>
                    </a:p>
                  </a:txBody>
                  <a:tcPr marL="68580" marR="68580" marT="0" marB="0" anchor="t" anchorCtr="0"/>
                </a:tc>
                <a:tc>
                  <a:txBody>
                    <a:bodyPr/>
                    <a:p>
                      <a:pPr marL="0" algn="ctr">
                        <a:lnSpc>
                          <a:spcPts val="1800"/>
                        </a:lnSpc>
                        <a:buClrTx/>
                        <a:buSzTx/>
                        <a:buFontTx/>
                      </a:pPr>
                      <a:r>
                        <a:rPr lang="en-US" altLang="zh-CN" sz="1600"/>
                        <a:t>1670MPa</a:t>
                      </a:r>
                      <a:endParaRPr lang="en-US" altLang="zh-CN" sz="1600"/>
                    </a:p>
                  </a:txBody>
                  <a:tcPr marL="68580" marR="68580" marT="0" marB="0" anchor="t" anchorCtr="0"/>
                </a:tc>
              </a:tr>
            </a:tbl>
          </a:graphicData>
        </a:graphic>
      </p:graphicFrame>
      <p:sp>
        <p:nvSpPr>
          <p:cNvPr id="17" name="文本框 16"/>
          <p:cNvSpPr txBox="1"/>
          <p:nvPr/>
        </p:nvSpPr>
        <p:spPr>
          <a:xfrm>
            <a:off x="612140" y="4947920"/>
            <a:ext cx="10937875" cy="1709420"/>
          </a:xfrm>
          <a:prstGeom prst="rect">
            <a:avLst/>
          </a:prstGeom>
          <a:noFill/>
        </p:spPr>
        <p:txBody>
          <a:bodyPr wrap="square" rtlCol="0">
            <a:noAutofit/>
          </a:bodyPr>
          <a:p>
            <a:pPr marL="0" indent="0" algn="l" fontAlgn="ctr">
              <a:spcBef>
                <a:spcPct val="0"/>
              </a:spcBef>
              <a:spcAft>
                <a:spcPct val="0"/>
              </a:spcAft>
            </a:pPr>
            <a:r>
              <a:rPr lang="en-US" altLang="zh-CN" sz="1600" b="1">
                <a:solidFill>
                  <a:srgbClr val="FF0000"/>
                </a:solidFill>
                <a:cs typeface="+mn-lt"/>
              </a:rPr>
              <a:t>Note: </a:t>
            </a:r>
            <a:r>
              <a:rPr lang="en-US" altLang="zh-CN" sz="1600">
                <a:cs typeface="+mn-lt"/>
              </a:rPr>
              <a:t>To reduce production costs, </a:t>
            </a:r>
            <a:r>
              <a:rPr lang="en-US" altLang="zh-CN" sz="1600">
                <a:solidFill>
                  <a:srgbClr val="FF0000"/>
                </a:solidFill>
                <a:cs typeface="+mn-lt"/>
              </a:rPr>
              <a:t>some enterprises start using smaller-diameter wire rods for 5mm steel wire, as shown in Table 2</a:t>
            </a:r>
            <a:r>
              <a:rPr lang="en-US" altLang="zh-CN" sz="1600">
                <a:cs typeface="+mn-lt"/>
              </a:rPr>
              <a:t>. Using smaller-diameter raw materials results in insufficient total reduction rate, inadequate increase in internal dislocation density, and incomplete grain refinement.</a:t>
            </a:r>
            <a:endParaRPr lang="en-US" altLang="zh-CN" sz="1600">
              <a:cs typeface="+mn-lt"/>
            </a:endParaRPr>
          </a:p>
          <a:p>
            <a:pPr marL="0" indent="0" algn="l" fontAlgn="ctr">
              <a:spcBef>
                <a:spcPct val="0"/>
              </a:spcBef>
              <a:spcAft>
                <a:spcPct val="0"/>
              </a:spcAft>
            </a:pPr>
            <a:endParaRPr lang="en-US" altLang="zh-CN" sz="1600"/>
          </a:p>
          <a:p>
            <a:pPr marL="0" indent="0" algn="l" fontAlgn="ctr">
              <a:spcBef>
                <a:spcPct val="0"/>
              </a:spcBef>
              <a:spcAft>
                <a:spcPct val="0"/>
              </a:spcAft>
            </a:pPr>
            <a:r>
              <a:rPr lang="en-US" altLang="zh-CN" sz="1600"/>
              <a:t>This directly leads to the finished product failing to meet the tensile strength standard; uneven internal stress distribution also makes brittle fracture highly likely during subsequent processing or under load.</a:t>
            </a:r>
            <a:endParaRPr lang="en-US" altLang="zh-CN" sz="1600"/>
          </a:p>
          <a:p>
            <a:pPr marL="0" indent="0" algn="l" fontAlgn="ctr">
              <a:spcBef>
                <a:spcPct val="0"/>
              </a:spcBef>
              <a:spcAft>
                <a:spcPct val="0"/>
              </a:spcAft>
            </a:pPr>
            <a:endParaRPr lang="en-US" altLang="zh-CN" sz="1600">
              <a:sym typeface="+mn-ea"/>
            </a:endParaRPr>
          </a:p>
        </p:txBody>
      </p:sp>
      <p:sp>
        <p:nvSpPr>
          <p:cNvPr id="5" name="文本框 4"/>
          <p:cNvSpPr txBox="1"/>
          <p:nvPr/>
        </p:nvSpPr>
        <p:spPr>
          <a:xfrm>
            <a:off x="6798945" y="1085850"/>
            <a:ext cx="4064000" cy="1014730"/>
          </a:xfrm>
          <a:prstGeom prst="rect">
            <a:avLst/>
          </a:prstGeom>
          <a:noFill/>
        </p:spPr>
        <p:txBody>
          <a:bodyPr wrap="square" rtlCol="0">
            <a:noAutofit/>
          </a:bodyPr>
          <a:p>
            <a:r>
              <a:rPr lang="en-US" altLang="zh-CN" sz="1600">
                <a:sym typeface="+mn-ea"/>
              </a:rPr>
              <a:t>Reference for Non-Standard Raw Material Matching in the Industry:</a:t>
            </a:r>
            <a:endParaRPr lang="en-US" altLang="zh-CN"/>
          </a:p>
          <a:p>
            <a:endParaRPr lang="en-US" altLang="zh-CN" sz="1200" b="1">
              <a:sym typeface="+mn-ea"/>
            </a:endParaRPr>
          </a:p>
          <a:p>
            <a:r>
              <a:rPr lang="en-US" altLang="zh-CN" sz="1200" b="1">
                <a:sym typeface="+mn-ea"/>
              </a:rPr>
              <a:t>                                         </a:t>
            </a:r>
            <a:r>
              <a:rPr lang="en-US" altLang="zh-CN" sz="1200" b="1" i="1">
                <a:solidFill>
                  <a:srgbClr val="FF0000"/>
                </a:solidFill>
                <a:sym typeface="+mn-ea"/>
              </a:rPr>
              <a:t>Table 2</a:t>
            </a:r>
            <a:endParaRPr lang="en-US" altLang="zh-CN" sz="1200" b="1" i="1">
              <a:solidFill>
                <a:srgbClr val="FF0000"/>
              </a:solidFill>
              <a:sym typeface="+mn-ea"/>
            </a:endParaRPr>
          </a:p>
        </p:txBody>
      </p:sp>
    </p:spTree>
    <p:custDataLst>
      <p:tags r:id="rId8"/>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cxnSp>
        <p:nvCxnSpPr>
          <p:cNvPr id="3" name="直接连接符 2"/>
          <p:cNvCxnSpPr/>
          <p:nvPr>
            <p:custDataLst>
              <p:tags r:id="rId3"/>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4"/>
            </p:custDataLst>
          </p:nvPr>
        </p:nvSpPr>
        <p:spPr>
          <a:xfrm>
            <a:off x="457200" y="152400"/>
            <a:ext cx="11277600" cy="76263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6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gn="l">
              <a:lnSpc>
                <a:spcPct val="100000"/>
              </a:lnSpc>
            </a:pPr>
            <a:r>
              <a:rPr lang="en-US" altLang="zh-CN" dirty="0" err="1">
                <a:solidFill>
                  <a:schemeClr val="dk1"/>
                </a:solidFill>
                <a:sym typeface="微软雅黑" panose="020B0503020204020204" charset="-122"/>
              </a:rPr>
              <a:t>I</a:t>
            </a:r>
            <a:r>
              <a:rPr lang="en-US" altLang="zh-CN">
                <a:solidFill>
                  <a:schemeClr val="tx1"/>
                </a:solidFill>
                <a:sym typeface="+mn-ea"/>
              </a:rPr>
              <a:t>nfluence</a:t>
            </a:r>
            <a:r>
              <a:rPr lang="en-US" altLang="zh-CN" dirty="0" err="1">
                <a:solidFill>
                  <a:schemeClr val="dk1"/>
                </a:solidFill>
                <a:sym typeface="微软雅黑" panose="020B0503020204020204" charset="-122"/>
              </a:rPr>
              <a:t> of Insufficient Drawing Passes on the Performance of Steel Wire</a:t>
            </a:r>
            <a:endParaRPr lang="en-US" altLang="zh-CN" dirty="0" err="1">
              <a:solidFill>
                <a:schemeClr val="dk1"/>
              </a:solidFill>
              <a:sym typeface="微软雅黑" panose="020B0503020204020204" charset="-122"/>
            </a:endParaRPr>
          </a:p>
        </p:txBody>
      </p:sp>
      <p:sp>
        <p:nvSpPr>
          <p:cNvPr id="2" name="矩形 1"/>
          <p:cNvSpPr/>
          <p:nvPr>
            <p:custDataLst>
              <p:tags r:id="rId5"/>
            </p:custDataLst>
          </p:nvPr>
        </p:nvSpPr>
        <p:spPr>
          <a:xfrm>
            <a:off x="345440" y="1496060"/>
            <a:ext cx="11460480" cy="477901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6"/>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796270" y="6036945"/>
            <a:ext cx="544830" cy="467360"/>
            <a:chOff x="15780" y="9583"/>
            <a:chExt cx="858" cy="736"/>
          </a:xfrm>
        </p:grpSpPr>
        <p:cxnSp>
          <p:nvCxnSpPr>
            <p:cNvPr id="12" name="直接连接符 11"/>
            <p:cNvCxnSpPr/>
            <p:nvPr>
              <p:custDataLst>
                <p:tags r:id="rId8"/>
              </p:custDataLst>
            </p:nvPr>
          </p:nvCxnSpPr>
          <p:spPr>
            <a:xfrm>
              <a:off x="16010" y="9583"/>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a:off x="15780" y="9691"/>
              <a:ext cx="628" cy="628"/>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 name="Title 6"/>
          <p:cNvSpPr txBox="1"/>
          <p:nvPr>
            <p:custDataLst>
              <p:tags r:id="rId10"/>
            </p:custDataLst>
          </p:nvPr>
        </p:nvSpPr>
        <p:spPr>
          <a:xfrm>
            <a:off x="540385" y="1496695"/>
            <a:ext cx="11380470" cy="163830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10000"/>
              </a:lnSpc>
              <a:spcAft>
                <a:spcPts val="800"/>
              </a:spcAft>
            </a:pPr>
            <a:r>
              <a:rPr lang="en-US" altLang="zh-CN" sz="2000" b="1">
                <a:solidFill>
                  <a:srgbClr val="FF0000"/>
                </a:solidFill>
                <a:sym typeface="+mn-ea"/>
              </a:rPr>
              <a:t>Reducing the number of drawing passes</a:t>
            </a:r>
            <a:r>
              <a:rPr lang="en-US" altLang="zh-CN" sz="2000">
                <a:sym typeface="+mn-ea"/>
              </a:rPr>
              <a:t> leads to significant differences in the degree of deformation between the outer and inner layers of the steel. The surface metal undergoes excessive deformation while the core material experiences insufficient deformation, resulting in disordered internal metallographic structures and large variations in grain size.</a:t>
            </a:r>
            <a:endParaRPr lang="en-US" altLang="zh-CN" sz="2000">
              <a:sym typeface="+mn-ea"/>
            </a:endParaRPr>
          </a:p>
        </p:txBody>
      </p:sp>
      <p:pic>
        <p:nvPicPr>
          <p:cNvPr id="8" name="图片 2" descr="拉拔1"/>
          <p:cNvPicPr>
            <a:picLocks noChangeAspect="1"/>
          </p:cNvPicPr>
          <p:nvPr/>
        </p:nvPicPr>
        <p:blipFill>
          <a:blip r:embed="rId11"/>
          <a:stretch>
            <a:fillRect/>
          </a:stretch>
        </p:blipFill>
        <p:spPr>
          <a:xfrm>
            <a:off x="7167245" y="3265805"/>
            <a:ext cx="3863975" cy="2709545"/>
          </a:xfrm>
          <a:prstGeom prst="rect">
            <a:avLst/>
          </a:prstGeom>
        </p:spPr>
      </p:pic>
      <p:sp>
        <p:nvSpPr>
          <p:cNvPr id="14" name="文本框 13"/>
          <p:cNvSpPr txBox="1"/>
          <p:nvPr/>
        </p:nvSpPr>
        <p:spPr>
          <a:xfrm>
            <a:off x="1085215" y="3528060"/>
            <a:ext cx="5678170" cy="2440305"/>
          </a:xfrm>
          <a:prstGeom prst="rect">
            <a:avLst/>
          </a:prstGeom>
          <a:noFill/>
        </p:spPr>
        <p:txBody>
          <a:bodyPr wrap="square" rtlCol="0">
            <a:noAutofit/>
          </a:bodyPr>
          <a:p>
            <a:r>
              <a:rPr lang="en-US" altLang="zh-CN">
                <a:sym typeface="+mn-ea"/>
              </a:rPr>
              <a:t>This ultimately causes the finished steel wire to have overstated tensile strength, poor toughness, and inferior torsion performance. It is prone to brittle fracture during service, and issues such as wire breakage and structural failure are highly likely to occur under construction tensioning and long-term loading conditions.</a:t>
            </a:r>
            <a:endParaRPr lang="en-US" altLang="zh-CN">
              <a:sym typeface="+mn-ea"/>
            </a:endParaRPr>
          </a:p>
          <a:p>
            <a:endParaRPr lang="zh-CN" altLang="en-US"/>
          </a:p>
        </p:txBody>
      </p:sp>
    </p:spTree>
    <p:custDataLst>
      <p:tags r:id="rId12"/>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134110" y="1323975"/>
            <a:ext cx="3341370" cy="3486150"/>
          </a:xfrm>
          <a:prstGeom prst="rect">
            <a:avLst/>
          </a:prstGeom>
          <a:noFill/>
          <a:ln>
            <a:noFill/>
          </a:ln>
          <a:effectLst/>
        </p:spPr>
        <p:txBody>
          <a:bodyPr vert="horz" wrap="square" rtlCol="0" anchor="ctr" anchorCtr="0">
            <a:normAutofit/>
          </a:bodyPr>
          <a:lstStyle/>
          <a:p>
            <a:pPr algn="ctr"/>
            <a:r>
              <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rPr>
              <a:t>02</a:t>
            </a:r>
            <a:endParaRPr lang="en-US" altLang="zh-CN" sz="21500" b="1" dirty="0">
              <a:ln w="25400">
                <a:solidFill>
                  <a:schemeClr val="accent1"/>
                </a:solidFill>
              </a:ln>
              <a:noFill/>
              <a:uFillTx/>
              <a:latin typeface="Arial" panose="020B0604020202020204" pitchFamily="34" charset="0"/>
              <a:ea typeface="微软雅黑" panose="020B0503020204020204" charset="-122"/>
              <a:cs typeface="+mj-lt"/>
              <a:sym typeface="Arial" panose="020B0604020202020204" pitchFamily="34" charset="0"/>
            </a:endParaRPr>
          </a:p>
        </p:txBody>
      </p:sp>
      <p:sp>
        <p:nvSpPr>
          <p:cNvPr id="4" name="标题 3"/>
          <p:cNvSpPr>
            <a:spLocks noGrp="1"/>
          </p:cNvSpPr>
          <p:nvPr>
            <p:ph type="title"/>
            <p:custDataLst>
              <p:tags r:id="rId2"/>
            </p:custDataLst>
          </p:nvPr>
        </p:nvSpPr>
        <p:spPr>
          <a:xfrm>
            <a:off x="4415790" y="2231390"/>
            <a:ext cx="7480300" cy="1197610"/>
          </a:xfrm>
        </p:spPr>
        <p:txBody>
          <a:bodyPr>
            <a:normAutofit fontScale="90000"/>
          </a:bodyPr>
          <a:lstStyle/>
          <a:p>
            <a:r>
              <a:rPr lang="en-US" altLang="zh-CN" sz="2800">
                <a:solidFill>
                  <a:schemeClr val="accent1"/>
                </a:solidFill>
                <a:latin typeface="+mn-lt"/>
                <a:cs typeface="+mn-lt"/>
              </a:rPr>
              <a:t>The Influence of Drawing Passes and Area Reduction per Pass on the Performance of Steel Wire</a:t>
            </a:r>
            <a:endParaRPr lang="en-US" altLang="zh-CN" sz="2800">
              <a:solidFill>
                <a:schemeClr val="accent1"/>
              </a:solidFill>
              <a:latin typeface="+mn-lt"/>
              <a:cs typeface="+mn-lt"/>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2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 name="KSO_WM_UNIT_TEXT_FILL_FORE_SCHEMECOLOR_INDEX_BRIGHTNESS" val="0"/>
  <p:tag name="KSO_WM_UNIT_TEXT_FILL_FORE_SCHEMECOLOR_INDEX" val="5"/>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custom20206915_1*f*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PRESET_TEXT" val="演讲者："/>
  <p:tag name="KSO_WM_UNIT_SUBTYPE" val="b"/>
  <p:tag name="KSO_WM_UNIT_TEXT_FILL_FORE_SCHEMECOLOR_INDEX_BRIGHTNESS" val="0"/>
  <p:tag name="KSO_WM_UNIT_TEXT_FILL_FORE_SCHEMECOLOR_INDEX" val="5"/>
  <p:tag name="KSO_WM_UNIT_TEXT_FILL_TYPE" val="1"/>
</p:tagLst>
</file>

<file path=ppt/tags/tag131.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TAG_VERSION" val="1.0"/>
  <p:tag name="KSO_WM_BEAUTIFY_FLAG" val="#wm#"/>
  <p:tag name="KSO_WM_UNIT_TYPE" val="l_h_i"/>
  <p:tag name="KSO_WM_UNIT_INDEX" val="1_4_1"/>
  <p:tag name="KSO_WM_UNIT_LAYERLEVEL" val="1_1_1"/>
  <p:tag name="KSO_WM_TEMPLATE_CATEGORY" val="custom"/>
  <p:tag name="KSO_WM_TEMPLATE_INDEX" val="20177418"/>
  <p:tag name="KSO_WM_DIAGRAM_GROUP_CODE" val="l1-1"/>
  <p:tag name="KSO_WM_UNIT_ID" val="custom20177418_10*l_h_i*1_4_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5"/>
  <p:tag name="KSO_WM_UNIT_TEXT_FILL_TYPE" val="1"/>
  <p:tag name="KSO_WM_DIAGRAM_VIRTUALLY_FRAME" val="{&quot;height&quot;:271.9189763779528,&quot;left&quot;:50.27007874015747,&quot;top&quot;:164.77889763779527,&quot;width&quot;:856.9598425196851}"/>
</p:tagLst>
</file>

<file path=ppt/tags/tag135.xml><?xml version="1.0" encoding="utf-8"?>
<p:tagLst xmlns:p="http://schemas.openxmlformats.org/presentationml/2006/main">
  <p:tag name="KSO_WM_TAG_VERSION" val="1.0"/>
  <p:tag name="KSO_WM_BEAUTIFY_FLAG" val="#wm#"/>
  <p:tag name="KSO_WM_UNIT_TYPE" val="l_h_f"/>
  <p:tag name="KSO_WM_UNIT_INDEX" val="1_4_1"/>
  <p:tag name="KSO_WM_UNIT_LAYERLEVEL" val="1_1_1"/>
  <p:tag name="KSO_WM_UNIT_HIGHLIGHT" val="0"/>
  <p:tag name="KSO_WM_UNIT_COMPATIBLE" val="0"/>
  <p:tag name="KSO_WM_TEMPLATE_CATEGORY" val="custom"/>
  <p:tag name="KSO_WM_TEMPLATE_INDEX" val="20177418"/>
  <p:tag name="KSO_WM_DIAGRAM_GROUP_CODE" val="l1-1"/>
  <p:tag name="KSO_WM_UNIT_ID" val="custom20177418_10*l_h_f*1_4_1"/>
  <p:tag name="KSO_WM_UNIT_PRESET_TEXT" val="单击此处添加文本"/>
  <p:tag name="KSO_WM_UNIT_NOCLEAR" val="0"/>
  <p:tag name="KSO_WM_UNIT_DIAGRAM_ISNUMVISUAL" val="0"/>
  <p:tag name="KSO_WM_UNIT_DIAGRAM_ISREFERUNIT" val="0"/>
  <p:tag name="KSO_WM_UNIT_ISCONTENTSTITLE" val="0"/>
  <p:tag name="KSO_WM_UNIT_SUBTYPE" val="a"/>
  <p:tag name="KSO_WM_UNIT_TEXT_FILL_FORE_SCHEMECOLOR_INDEX_BRIGHTNESS" val="0.15"/>
  <p:tag name="KSO_WM_UNIT_TEXT_FILL_FORE_SCHEMECOLOR_INDEX" val="13"/>
  <p:tag name="KSO_WM_UNIT_TEXT_FILL_TYPE" val="1"/>
  <p:tag name="KSO_WM_DIAGRAM_VIRTUALLY_FRAME" val="{&quot;height&quot;:271.9189763779528,&quot;left&quot;:50.27007874015747,&quot;top&quot;:164.77889763779527,&quot;width&quot;:856.9598425196851}"/>
</p:tagLst>
</file>

<file path=ppt/tags/tag136.xml><?xml version="1.0" encoding="utf-8"?>
<p:tagLst xmlns:p="http://schemas.openxmlformats.org/presentationml/2006/main">
  <p:tag name="KSO_WM_TAG_VERSION" val="1.0"/>
  <p:tag name="KSO_WM_BEAUTIFY_FLAG" val="#wm#"/>
  <p:tag name="KSO_WM_UNIT_TYPE" val="l_h_i"/>
  <p:tag name="KSO_WM_UNIT_INDEX" val="1_3_1"/>
  <p:tag name="KSO_WM_UNIT_LAYERLEVEL" val="1_1_1"/>
  <p:tag name="KSO_WM_TEMPLATE_CATEGORY" val="custom"/>
  <p:tag name="KSO_WM_TEMPLATE_INDEX" val="20177418"/>
  <p:tag name="KSO_WM_DIAGRAM_GROUP_CODE" val="l1-1"/>
  <p:tag name="KSO_WM_UNIT_ID" val="custom20177418_10*l_h_i*1_3_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5"/>
  <p:tag name="KSO_WM_UNIT_TEXT_FILL_TYPE" val="1"/>
  <p:tag name="KSO_WM_DIAGRAM_VIRTUALLY_FRAME" val="{&quot;height&quot;:271.9189763779528,&quot;left&quot;:50.27007874015747,&quot;top&quot;:164.77889763779527,&quot;width&quot;:856.9598425196851}"/>
</p:tagLst>
</file>

<file path=ppt/tags/tag137.xml><?xml version="1.0" encoding="utf-8"?>
<p:tagLst xmlns:p="http://schemas.openxmlformats.org/presentationml/2006/main">
  <p:tag name="KSO_WM_TAG_VERSION" val="1.0"/>
  <p:tag name="KSO_WM_BEAUTIFY_FLAG" val="#wm#"/>
  <p:tag name="KSO_WM_UNIT_TYPE" val="l_h_f"/>
  <p:tag name="KSO_WM_UNIT_INDEX" val="1_3_1"/>
  <p:tag name="KSO_WM_UNIT_LAYERLEVEL" val="1_1_1"/>
  <p:tag name="KSO_WM_UNIT_HIGHLIGHT" val="0"/>
  <p:tag name="KSO_WM_UNIT_COMPATIBLE" val="0"/>
  <p:tag name="KSO_WM_TEMPLATE_CATEGORY" val="custom"/>
  <p:tag name="KSO_WM_TEMPLATE_INDEX" val="20177418"/>
  <p:tag name="KSO_WM_DIAGRAM_GROUP_CODE" val="l1-1"/>
  <p:tag name="KSO_WM_UNIT_ID" val="custom20177418_10*l_h_f*1_3_1"/>
  <p:tag name="KSO_WM_UNIT_PRESET_TEXT" val="单击此处添加文本"/>
  <p:tag name="KSO_WM_UNIT_NOCLEAR" val="0"/>
  <p:tag name="KSO_WM_UNIT_DIAGRAM_ISNUMVISUAL" val="0"/>
  <p:tag name="KSO_WM_UNIT_DIAGRAM_ISREFERUNIT" val="0"/>
  <p:tag name="KSO_WM_UNIT_ISCONTENTSTITLE" val="0"/>
  <p:tag name="KSO_WM_UNIT_SUBTYPE" val="a"/>
  <p:tag name="KSO_WM_UNIT_TEXT_FILL_FORE_SCHEMECOLOR_INDEX_BRIGHTNESS" val="0.15"/>
  <p:tag name="KSO_WM_UNIT_TEXT_FILL_FORE_SCHEMECOLOR_INDEX" val="13"/>
  <p:tag name="KSO_WM_UNIT_TEXT_FILL_TYPE" val="1"/>
  <p:tag name="KSO_WM_DIAGRAM_VIRTUALLY_FRAME" val="{&quot;height&quot;:271.9189763779528,&quot;left&quot;:50.27007874015747,&quot;top&quot;:164.77889763779527,&quot;width&quot;:856.9598425196851}"/>
</p:tagLst>
</file>

<file path=ppt/tags/tag138.xml><?xml version="1.0" encoding="utf-8"?>
<p:tagLst xmlns:p="http://schemas.openxmlformats.org/presentationml/2006/main">
  <p:tag name="KSO_WM_TAG_VERSION" val="1.0"/>
  <p:tag name="KSO_WM_BEAUTIFY_FLAG" val="#wm#"/>
  <p:tag name="KSO_WM_UNIT_TYPE" val="l_h_i"/>
  <p:tag name="KSO_WM_UNIT_INDEX" val="1_2_1"/>
  <p:tag name="KSO_WM_UNIT_LAYERLEVEL" val="1_1_1"/>
  <p:tag name="KSO_WM_TEMPLATE_CATEGORY" val="custom"/>
  <p:tag name="KSO_WM_TEMPLATE_INDEX" val="20177418"/>
  <p:tag name="KSO_WM_DIAGRAM_GROUP_CODE" val="l1-1"/>
  <p:tag name="KSO_WM_UNIT_ID" val="custom20177418_10*l_h_i*1_2_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5"/>
  <p:tag name="KSO_WM_UNIT_TEXT_FILL_TYPE" val="1"/>
  <p:tag name="KSO_WM_DIAGRAM_VIRTUALLY_FRAME" val="{&quot;height&quot;:271.9189763779528,&quot;left&quot;:50.27007874015747,&quot;top&quot;:164.77889763779527,&quot;width&quot;:856.9598425196851}"/>
</p:tagLst>
</file>

<file path=ppt/tags/tag139.xml><?xml version="1.0" encoding="utf-8"?>
<p:tagLst xmlns:p="http://schemas.openxmlformats.org/presentationml/2006/main">
  <p:tag name="KSO_WM_TAG_VERSION" val="1.0"/>
  <p:tag name="KSO_WM_BEAUTIFY_FLAG" val="#wm#"/>
  <p:tag name="KSO_WM_UNIT_TYPE" val="l_h_f"/>
  <p:tag name="KSO_WM_UNIT_INDEX" val="1_2_1"/>
  <p:tag name="KSO_WM_UNIT_LAYERLEVEL" val="1_1_1"/>
  <p:tag name="KSO_WM_UNIT_HIGHLIGHT" val="0"/>
  <p:tag name="KSO_WM_UNIT_COMPATIBLE" val="0"/>
  <p:tag name="KSO_WM_TEMPLATE_CATEGORY" val="custom"/>
  <p:tag name="KSO_WM_TEMPLATE_INDEX" val="20177418"/>
  <p:tag name="KSO_WM_DIAGRAM_GROUP_CODE" val="l1-1"/>
  <p:tag name="KSO_WM_UNIT_ID" val="custom20177418_10*l_h_f*1_2_1"/>
  <p:tag name="KSO_WM_UNIT_PRESET_TEXT" val="单击此处添加文本"/>
  <p:tag name="KSO_WM_UNIT_NOCLEAR" val="0"/>
  <p:tag name="KSO_WM_UNIT_DIAGRAM_ISNUMVISUAL" val="0"/>
  <p:tag name="KSO_WM_UNIT_DIAGRAM_ISREFERUNIT" val="0"/>
  <p:tag name="KSO_WM_UNIT_ISCONTENTSTITLE" val="0"/>
  <p:tag name="KSO_WM_UNIT_SUBTYPE" val="a"/>
  <p:tag name="KSO_WM_UNIT_TEXT_FILL_FORE_SCHEMECOLOR_INDEX_BRIGHTNESS" val="0.15"/>
  <p:tag name="KSO_WM_UNIT_TEXT_FILL_FORE_SCHEMECOLOR_INDEX" val="13"/>
  <p:tag name="KSO_WM_UNIT_TEXT_FILL_TYPE" val="1"/>
  <p:tag name="KSO_WM_DIAGRAM_VIRTUALLY_FRAME" val="{&quot;height&quot;:271.9189763779528,&quot;left&quot;:50.27007874015747,&quot;top&quot;:164.77889763779527,&quot;width&quot;:856.959842519685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TYPE" val="l_h_i"/>
  <p:tag name="KSO_WM_UNIT_INDEX" val="1_1_1"/>
  <p:tag name="KSO_WM_UNIT_LAYERLEVEL" val="1_1_1"/>
  <p:tag name="KSO_WM_TEMPLATE_CATEGORY" val="custom"/>
  <p:tag name="KSO_WM_TEMPLATE_INDEX" val="20177418"/>
  <p:tag name="KSO_WM_DIAGRAM_GROUP_CODE" val="l1-1"/>
  <p:tag name="KSO_WM_UNIT_ID" val="custom20177418_10*l_h_i*1_1_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5"/>
  <p:tag name="KSO_WM_UNIT_TEXT_FILL_TYPE" val="1"/>
  <p:tag name="KSO_WM_DIAGRAM_VIRTUALLY_FRAME" val="{&quot;height&quot;:271.9189763779528,&quot;left&quot;:50.27007874015747,&quot;top&quot;:164.77889763779527,&quot;width&quot;:856.9598425196851}"/>
</p:tagLst>
</file>

<file path=ppt/tags/tag141.xml><?xml version="1.0" encoding="utf-8"?>
<p:tagLst xmlns:p="http://schemas.openxmlformats.org/presentationml/2006/main">
  <p:tag name="KSO_WM_TAG_VERSION" val="1.0"/>
  <p:tag name="KSO_WM_BEAUTIFY_FLAG" val="#wm#"/>
  <p:tag name="KSO_WM_UNIT_TYPE" val="l_h_f"/>
  <p:tag name="KSO_WM_UNIT_INDEX" val="1_1_1"/>
  <p:tag name="KSO_WM_UNIT_LAYERLEVEL" val="1_1_1"/>
  <p:tag name="KSO_WM_UNIT_HIGHLIGHT" val="0"/>
  <p:tag name="KSO_WM_UNIT_COMPATIBLE" val="0"/>
  <p:tag name="KSO_WM_TEMPLATE_CATEGORY" val="custom"/>
  <p:tag name="KSO_WM_TEMPLATE_INDEX" val="20177418"/>
  <p:tag name="KSO_WM_DIAGRAM_GROUP_CODE" val="l1-1"/>
  <p:tag name="KSO_WM_UNIT_ID" val="custom20177418_10*l_h_f*1_1_1"/>
  <p:tag name="KSO_WM_UNIT_PRESET_TEXT" val="单击此处添加文本"/>
  <p:tag name="KSO_WM_UNIT_NOCLEAR" val="0"/>
  <p:tag name="KSO_WM_UNIT_DIAGRAM_ISNUMVISUAL" val="0"/>
  <p:tag name="KSO_WM_UNIT_DIAGRAM_ISREFERUNIT" val="0"/>
  <p:tag name="KSO_WM_UNIT_ISCONTENTSTITLE" val="0"/>
  <p:tag name="KSO_WM_UNIT_SUBTYPE" val="a"/>
  <p:tag name="KSO_WM_UNIT_TEXT_FILL_FORE_SCHEMECOLOR_INDEX_BRIGHTNESS" val="0.15"/>
  <p:tag name="KSO_WM_UNIT_TEXT_FILL_FORE_SCHEMECOLOR_INDEX" val="13"/>
  <p:tag name="KSO_WM_UNIT_TEXT_FILL_TYPE" val="1"/>
  <p:tag name="KSO_WM_DIAGRAM_VIRTUALLY_FRAME" val="{&quot;height&quot;:271.9189763779528,&quot;left&quot;:50.27007874015747,&quot;top&quot;:164.77889763779527,&quot;width&quot;:856.9598425196851}"/>
</p:tagLst>
</file>

<file path=ppt/tags/tag142.xml><?xml version="1.0" encoding="utf-8"?>
<p:tagLst xmlns:p="http://schemas.openxmlformats.org/presentationml/2006/main">
  <p:tag name="KSO_WM_TAG_VERSION" val="1.0"/>
  <p:tag name="KSO_WM_BEAUTIFY_FLAG" val="#wm#"/>
  <p:tag name="KSO_WM_UNIT_TYPE" val="l_h_i"/>
  <p:tag name="KSO_WM_UNIT_INDEX" val="1_6_1"/>
  <p:tag name="KSO_WM_UNIT_LAYERLEVEL" val="1_1_1"/>
  <p:tag name="KSO_WM_TEMPLATE_CATEGORY" val="custom"/>
  <p:tag name="KSO_WM_TEMPLATE_INDEX" val="20177418"/>
  <p:tag name="KSO_WM_DIAGRAM_GROUP_CODE" val="l1-1"/>
  <p:tag name="KSO_WM_UNIT_ID" val="custom20177418_10*l_h_i*1_6_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5"/>
  <p:tag name="KSO_WM_UNIT_TEXT_FILL_TYPE" val="1"/>
  <p:tag name="KSO_WM_DIAGRAM_VIRTUALLY_FRAME" val="{&quot;height&quot;:271.9189763779528,&quot;left&quot;:50.27007874015747,&quot;top&quot;:164.77889763779527,&quot;width&quot;:856.9598425196851}"/>
</p:tagLst>
</file>

<file path=ppt/tags/tag143.xml><?xml version="1.0" encoding="utf-8"?>
<p:tagLst xmlns:p="http://schemas.openxmlformats.org/presentationml/2006/main">
  <p:tag name="KSO_WM_TAG_VERSION" val="1.0"/>
  <p:tag name="KSO_WM_BEAUTIFY_FLAG" val="#wm#"/>
  <p:tag name="KSO_WM_UNIT_TYPE" val="l_h_f"/>
  <p:tag name="KSO_WM_UNIT_INDEX" val="1_6_1"/>
  <p:tag name="KSO_WM_UNIT_LAYERLEVEL" val="1_1_1"/>
  <p:tag name="KSO_WM_UNIT_HIGHLIGHT" val="0"/>
  <p:tag name="KSO_WM_UNIT_COMPATIBLE" val="0"/>
  <p:tag name="KSO_WM_TEMPLATE_CATEGORY" val="custom"/>
  <p:tag name="KSO_WM_TEMPLATE_INDEX" val="20177418"/>
  <p:tag name="KSO_WM_DIAGRAM_GROUP_CODE" val="l1-1"/>
  <p:tag name="KSO_WM_UNIT_ID" val="custom20177418_10*l_h_f*1_6_1"/>
  <p:tag name="KSO_WM_UNIT_PRESET_TEXT" val="单击此处添加文本"/>
  <p:tag name="KSO_WM_UNIT_NOCLEAR" val="0"/>
  <p:tag name="KSO_WM_UNIT_DIAGRAM_ISNUMVISUAL" val="0"/>
  <p:tag name="KSO_WM_UNIT_DIAGRAM_ISREFERUNIT" val="0"/>
  <p:tag name="KSO_WM_UNIT_ISCONTENTSTITLE" val="0"/>
  <p:tag name="KSO_WM_UNIT_SUBTYPE" val="a"/>
  <p:tag name="KSO_WM_UNIT_TEXT_FILL_FORE_SCHEMECOLOR_INDEX_BRIGHTNESS" val="0.15"/>
  <p:tag name="KSO_WM_UNIT_TEXT_FILL_FORE_SCHEMECOLOR_INDEX" val="13"/>
  <p:tag name="KSO_WM_UNIT_TEXT_FILL_TYPE" val="1"/>
  <p:tag name="KSO_WM_DIAGRAM_VIRTUALLY_FRAME" val="{&quot;height&quot;:271.9189763779528,&quot;left&quot;:50.27007874015747,&quot;top&quot;:164.77889763779527,&quot;width&quot;:856.9598425196851}"/>
</p:tagLst>
</file>

<file path=ppt/tags/tag144.xml><?xml version="1.0" encoding="utf-8"?>
<p:tagLst xmlns:p="http://schemas.openxmlformats.org/presentationml/2006/main">
  <p:tag name="KSO_WM_TAG_VERSION" val="1.0"/>
  <p:tag name="KSO_WM_BEAUTIFY_FLAG" val="#wm#"/>
  <p:tag name="KSO_WM_UNIT_TYPE" val="l_h_i"/>
  <p:tag name="KSO_WM_UNIT_INDEX" val="1_5_1"/>
  <p:tag name="KSO_WM_UNIT_LAYERLEVEL" val="1_1_1"/>
  <p:tag name="KSO_WM_TEMPLATE_CATEGORY" val="custom"/>
  <p:tag name="KSO_WM_TEMPLATE_INDEX" val="20177418"/>
  <p:tag name="KSO_WM_DIAGRAM_GROUP_CODE" val="l1-1"/>
  <p:tag name="KSO_WM_UNIT_ID" val="custom20177418_10*l_h_i*1_5_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5"/>
  <p:tag name="KSO_WM_UNIT_TEXT_FILL_TYPE" val="1"/>
  <p:tag name="KSO_WM_DIAGRAM_VIRTUALLY_FRAME" val="{&quot;height&quot;:271.9189763779528,&quot;left&quot;:50.27007874015747,&quot;top&quot;:164.77889763779527,&quot;width&quot;:856.9598425196851}"/>
</p:tagLst>
</file>

<file path=ppt/tags/tag145.xml><?xml version="1.0" encoding="utf-8"?>
<p:tagLst xmlns:p="http://schemas.openxmlformats.org/presentationml/2006/main">
  <p:tag name="KSO_WM_TAG_VERSION" val="1.0"/>
  <p:tag name="KSO_WM_BEAUTIFY_FLAG" val="#wm#"/>
  <p:tag name="KSO_WM_UNIT_TYPE" val="l_h_f"/>
  <p:tag name="KSO_WM_UNIT_INDEX" val="1_5_1"/>
  <p:tag name="KSO_WM_UNIT_LAYERLEVEL" val="1_1_1"/>
  <p:tag name="KSO_WM_UNIT_HIGHLIGHT" val="0"/>
  <p:tag name="KSO_WM_UNIT_COMPATIBLE" val="0"/>
  <p:tag name="KSO_WM_TEMPLATE_CATEGORY" val="custom"/>
  <p:tag name="KSO_WM_TEMPLATE_INDEX" val="20177418"/>
  <p:tag name="KSO_WM_DIAGRAM_GROUP_CODE" val="l1-1"/>
  <p:tag name="KSO_WM_UNIT_ID" val="custom20177418_10*l_h_f*1_5_1"/>
  <p:tag name="KSO_WM_UNIT_PRESET_TEXT" val="单击此处添加文本"/>
  <p:tag name="KSO_WM_UNIT_NOCLEAR" val="0"/>
  <p:tag name="KSO_WM_UNIT_DIAGRAM_ISNUMVISUAL" val="0"/>
  <p:tag name="KSO_WM_UNIT_DIAGRAM_ISREFERUNIT" val="0"/>
  <p:tag name="KSO_WM_UNIT_ISCONTENTSTITLE" val="0"/>
  <p:tag name="KSO_WM_UNIT_SUBTYPE" val="a"/>
  <p:tag name="KSO_WM_UNIT_TEXT_FILL_FORE_SCHEMECOLOR_INDEX_BRIGHTNESS" val="0.15"/>
  <p:tag name="KSO_WM_UNIT_TEXT_FILL_FORE_SCHEMECOLOR_INDEX" val="13"/>
  <p:tag name="KSO_WM_UNIT_TEXT_FILL_TYPE" val="1"/>
  <p:tag name="KSO_WM_DIAGRAM_VIRTUALLY_FRAME" val="{&quot;height&quot;:271.9189763779528,&quot;left&quot;:50.27007874015747,&quot;top&quot;:164.77889763779527,&quot;width&quot;:856.9598425196851}"/>
</p:tagLst>
</file>

<file path=ppt/tags/tag14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目录"/>
  <p:tag name="KSO_WM_TEMPLATE_CATEGORY" val="custom"/>
  <p:tag name="KSO_WM_TEMPLATE_INDEX" val="20177418"/>
  <p:tag name="KSO_WM_DIAGRAM_GROUP_CODE" val="l1-1"/>
  <p:tag name="KSO_WM_UNIT_ID" val="custom20177418_10*a*1"/>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TAG_VERSION" val="1.0"/>
  <p:tag name="KSO_WM_SLIDE_ITEM_CNT" val="6"/>
  <p:tag name="KSO_WM_SLIDE_LAYOUT" val="a_l"/>
  <p:tag name="KSO_WM_SLIDE_LAYOUT_CNT" val="1_1"/>
  <p:tag name="KSO_WM_SLIDE_TYPE" val="contents"/>
  <p:tag name="KSO_WM_BEAUTIFY_FLAG" val="#wm#"/>
  <p:tag name="KSO_WM_COMBINE_RELATE_SLIDE_ID" val="diagram20170795_6"/>
  <p:tag name="KSO_WM_TEMPLATE_CATEGORY" val="custom"/>
  <p:tag name="KSO_WM_TEMPLATE_INDEX" val="20177418"/>
  <p:tag name="KSO_WM_SLIDE_ID" val="custom20177418_10"/>
  <p:tag name="KSO_WM_SLIDE_INDEX" val="10"/>
  <p:tag name="KSO_WM_DIAGRAM_GROUP_CODE" val="l1-1"/>
  <p:tag name="KSO_WM_TEMPLATE_SUBCATEGORY" val="17"/>
  <p:tag name="KSO_WM_SLIDE_DIAGTYPE" val="l"/>
  <p:tag name="KSO_WM_SLIDE_SUBTYPE" val="diag"/>
  <p:tag name="KSO_WM_TEMPLATE_MASTER_TYPE" val="1"/>
  <p:tag name="KSO_WM_TEMPLATE_COLOR_TYPE" val="1"/>
  <p:tag name="KSO_WM_SLIDE_BACKGROUND_TYPE" val="general"/>
</p:tagLst>
</file>

<file path=ppt/tags/tag14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6915_7*e*1"/>
  <p:tag name="KSO_WM_TEMPLATE_CATEGORY" val="custom"/>
  <p:tag name="KSO_WM_TEMPLATE_INDEX" val="20206915"/>
  <p:tag name="KSO_WM_UNIT_LAYERLEVEL" val="1"/>
  <p:tag name="KSO_WM_TAG_VERSION" val="1.0"/>
  <p:tag name="KSO_WM_BEAUTIFY_FLAG" val="#wm#"/>
  <p:tag name="KSO_WM_UNIT_PRESET_TEXT" val="01"/>
  <p:tag name="KSO_WM_UNIT_NOCLEAR" val="0"/>
  <p:tag name="KSO_WM_UNIT_VALUE" val="2"/>
  <p:tag name="KSO_WM_UNIT_TEXT_LINE_FORE_SCHEMECOLOR_INDEX_BRIGHTNESS" val="0"/>
  <p:tag name="KSO_WM_UNIT_TEXT_LINE_FORE_SCHEMECOLOR_INDEX" val="5"/>
  <p:tag name="KSO_WM_UNIT_TEXT_LINE_FILL_TYPE" val="2"/>
</p:tagLst>
</file>

<file path=ppt/tags/tag149.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151.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0867_1*i*1"/>
  <p:tag name="KSO_WM_TEMPLATE_CATEGORY" val="diagram"/>
  <p:tag name="KSO_WM_TEMPLATE_INDEX" val="20210867"/>
  <p:tag name="KSO_WM_UNIT_LAYERLEVEL" val="1"/>
  <p:tag name="KSO_WM_TAG_VERSION" val="1.0"/>
  <p:tag name="KSO_WM_BEAUTIFY_FLAG" val="#wm#"/>
  <p:tag name="KSO_WM_UNIT_BLOCK" val="0"/>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UNIT_DEC_AREA_ID" val="997a05cba27c4cb1a34d85dbbaa51057"/>
  <p:tag name="KSO_WM_CHIP_GROUPID" val="5e757c8069be4861f5f86138"/>
  <p:tag name="KSO_WM_CHIP_XID" val="5e757c8069be4861f5f86139"/>
  <p:tag name="KSO_WM_UNIT_FILL_FORE_SCHEMECOLOR_INDEX_BRIGHTNESS" val="0.8"/>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2"/>
  <p:tag name="KSO_WM_UNIT_TEXT_FILL_TYPE" val="1"/>
  <p:tag name="KSO_WM_UNIT_VALUE" val="768"/>
  <p:tag name="KSO_WM_TEMPLATE_ASSEMBLE_XID" val="60656e9d4054ed1e2fb7fca7"/>
  <p:tag name="KSO_WM_TEMPLATE_ASSEMBLE_GROUPID" val="60656e9d4054ed1e2fb7fca7"/>
  <p:tag name="WM_BEAUTIFY_ZORDER_FLAG_TAG" val="3"/>
</p:tagLst>
</file>

<file path=ppt/tags/tag152.xml><?xml version="1.0" encoding="utf-8"?>
<p:tagLst xmlns:p="http://schemas.openxmlformats.org/presentationml/2006/main">
  <p:tag name="KSO_WM_UNIT_VALUE" val="1058*1438"/>
  <p:tag name="KSO_WM_UNIT_HIGHLIGHT" val="0"/>
  <p:tag name="KSO_WM_UNIT_COMPATIBLE" val="1"/>
  <p:tag name="KSO_WM_UNIT_DIAGRAM_ISNUMVISUAL" val="0"/>
  <p:tag name="KSO_WM_UNIT_DIAGRAM_ISREFERUNIT" val="0"/>
  <p:tag name="KSO_WM_UNIT_ID" val="diagram20210867_1*d*1"/>
  <p:tag name="KSO_WM_TEMPLATE_CATEGORY" val="diagram"/>
  <p:tag name="KSO_WM_TEMPLATE_INDEX" val="20210867"/>
  <p:tag name="KSO_WM_UNIT_LAYERLEVEL" val="1"/>
  <p:tag name="KSO_WM_TAG_VERSION" val="1.0"/>
  <p:tag name="KSO_WM_CHIP_GROUPID" val="5e7310da9a230a26b9e88a19"/>
  <p:tag name="KSO_WM_CHIP_XID" val="5e7310da9a230a26b9e88a1a"/>
  <p:tag name="KSO_WM_UNIT_DEC_AREA_ID" val="b2c25fc2b3a045b58003e91268a42b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d7587c8e00cf43cca0bf412352a280f8"/>
  <p:tag name="KSO_WM_UNIT_PLACING_PICTURE" val="d7587c8e00cf43cca0bf412352a280f8"/>
  <p:tag name="KSO_WM_UNIT_SUPPORT_UNIT_TYPE" val="[&quot;d&quot;,&quot;θ&quot;]"/>
  <p:tag name="KSO_WM_TEMPLATE_ASSEMBLE_XID" val="60656e9d4054ed1e2fb7fca7"/>
  <p:tag name="KSO_WM_TEMPLATE_ASSEMBLE_GROUPID" val="60656e9d4054ed1e2fb7fca7"/>
  <p:tag name="WM_BEAUTIFY_ZORDER_FLAG_TAG" val="6"/>
  <p:tag name="KSO_WM_UNIT_PLACING_PICTURE_INFO" val="{&quot;code&quot;:&quot;&quot;,&quot;full_picture&quot;:false,&quot;scheme&quot;:&quot;&quot;,&quot;spacing&quot;:5}"/>
  <p:tag name="KSO_WM_UNIT_PLACING_PICTURE_COLLAGE_RELATIVERECTANGLE" val="{&quot;height&quot;:4790,&quot;width&quot;:8520.503783783783}"/>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5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57.xml><?xml version="1.0" encoding="utf-8"?>
<p:tagLst xmlns:p="http://schemas.openxmlformats.org/presentationml/2006/main">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0867_1*i*2"/>
  <p:tag name="KSO_WM_TEMPLATE_CATEGORY" val="diagram"/>
  <p:tag name="KSO_WM_TEMPLATE_INDEX" val="20210867"/>
  <p:tag name="KSO_WM_UNIT_LAYERLEVEL" val="1"/>
  <p:tag name="KSO_WM_TAG_VERSION" val="1.0"/>
  <p:tag name="KSO_WM_BEAUTIFY_FLAG" val="#wm#"/>
  <p:tag name="KSO_WM_UNIT_BLOCK" val="0"/>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UNIT_DEC_AREA_ID" val="ddb123fe61164ca0a1ed938374ad4324"/>
  <p:tag name="KSO_WM_CHIP_GROUPID" val="5e757c8069be4861f5f86138"/>
  <p:tag name="KSO_WM_CHIP_XID" val="5e757c8069be4861f5f8613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5"/>
  <p:tag name="KSO_WM_TEMPLATE_ASSEMBLE_XID" val="60656e9d4054ed1e2fb7fca7"/>
  <p:tag name="KSO_WM_TEMPLATE_ASSEMBLE_GROUPID" val="60656e9d4054ed1e2fb7fca7"/>
  <p:tag name="WM_BEAUTIFY_ZORDER_FLAG_TAG" val="4"/>
</p:tagLst>
</file>

<file path=ppt/tags/tag15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0867_1*f*1"/>
  <p:tag name="KSO_WM_TEMPLATE_CATEGORY" val="diagram"/>
  <p:tag name="KSO_WM_TEMPLATE_INDEX" val="2021086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9fa31440948445928d960726c317c4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e18b942e664842409cbdea36c639aa76"/>
  <p:tag name="KSO_WM_UNIT_TEXT_FILL_FORE_SCHEMECOLOR_INDEX_BRIGHTNESS" val="0.25"/>
  <p:tag name="KSO_WM_UNIT_TEXT_FILL_FORE_SCHEMECOLOR_INDEX" val="13"/>
  <p:tag name="KSO_WM_UNIT_TEXT_FILL_TYPE" val="1"/>
  <p:tag name="KSO_WM_TEMPLATE_ASSEMBLE_XID" val="60656e9d4054ed1e2fb7fca7"/>
  <p:tag name="KSO_WM_TEMPLATE_ASSEMBLE_GROUPID" val="60656e9d4054ed1e2fb7fca7"/>
  <p:tag name="WM_BEAUTIFY_ZORDER_FLAG_TAG" val="5"/>
</p:tagLst>
</file>

<file path=ppt/tags/tag15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6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64.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165.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166.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1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16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7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73.xml><?xml version="1.0" encoding="utf-8"?>
<p:tagLst xmlns:p="http://schemas.openxmlformats.org/presentationml/2006/main">
  <p:tag name="TABLE_ENDDRAG_ORIGIN_RECT" val="933*422"/>
  <p:tag name="TABLE_ENDDRAG_RECT" val="9*84*933*422"/>
</p:tagLst>
</file>

<file path=ppt/tags/tag17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7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7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TABLE_ENDDRAG_ORIGIN_RECT" val="355*187"/>
  <p:tag name="TABLE_ENDDRAG_RECT" val="121*189*355*187"/>
</p:tagLst>
</file>

<file path=ppt/tags/tag181.xml><?xml version="1.0" encoding="utf-8"?>
<p:tagLst xmlns:p="http://schemas.openxmlformats.org/presentationml/2006/main">
  <p:tag name="TABLE_ENDDRAG_ORIGIN_RECT" val="408*213"/>
  <p:tag name="TABLE_ENDDRAG_RECT" val="508*160*408*213"/>
</p:tagLst>
</file>

<file path=ppt/tags/tag18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8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87.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188.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189.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191.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19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ID" val="diagram20208604_1*f*1"/>
  <p:tag name="KSO_WM_TEMPLATE_CATEGORY" val="diagram"/>
  <p:tag name="KSO_WM_TEMPLATE_INDEX" val="20208604"/>
  <p:tag name="KSO_WM_UNIT_LAYERLEVEL" val="1"/>
  <p:tag name="KSO_WM_TAG_VERSION" val="1.0"/>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19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19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6915_7*e*1"/>
  <p:tag name="KSO_WM_TEMPLATE_CATEGORY" val="custom"/>
  <p:tag name="KSO_WM_TEMPLATE_INDEX" val="20206915"/>
  <p:tag name="KSO_WM_UNIT_LAYERLEVEL" val="1"/>
  <p:tag name="KSO_WM_TAG_VERSION" val="1.0"/>
  <p:tag name="KSO_WM_BEAUTIFY_FLAG" val="#wm#"/>
  <p:tag name="KSO_WM_UNIT_PRESET_TEXT" val="01"/>
  <p:tag name="KSO_WM_UNIT_NOCLEAR" val="0"/>
  <p:tag name="KSO_WM_UNIT_VALUE" val="2"/>
  <p:tag name="KSO_WM_UNIT_TEXT_LINE_FORE_SCHEMECOLOR_INDEX_BRIGHTNESS" val="0"/>
  <p:tag name="KSO_WM_UNIT_TEXT_LINE_FORE_SCHEMECOLOR_INDEX" val="5"/>
  <p:tag name="KSO_WM_UNIT_TEXT_LINE_FILL_TYPE" val="2"/>
</p:tagLst>
</file>

<file path=ppt/tags/tag195.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5"/>
  <p:tag name="KSO_WM_UNIT_TEXT_FILL_TYPE" val="1"/>
</p:tagLst>
</file>

<file path=ppt/tags/tag196.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0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20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03.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561_1*i*1"/>
  <p:tag name="KSO_WM_TEMPLATE_CATEGORY" val="diagram"/>
  <p:tag name="KSO_WM_TEMPLATE_INDEX" val="20212561"/>
  <p:tag name="KSO_WM_UNIT_LAYERLEVEL" val="1"/>
  <p:tag name="KSO_WM_TAG_VERSION" val="1.0"/>
  <p:tag name="KSO_WM_BEAUTIFY_FLAG" val="#wm#"/>
  <p:tag name="KSO_WM_UNIT_DEC_AREA_ID" val="098c4dd5de28487f84b8f955beb1b41b"/>
  <p:tag name="KSO_WM_UNIT_DECORATE_INFO" val="{&quot;DecorateInfoH&quot;:{&quot;IsAbs&quot;:false},&quot;DecorateInfoW&quot;:{&quot;IsAbs&quot;:false},&quot;DecorateInfoX&quot;:{&quot;IsAbs&quot;:true,&quot;Pos&quot;:1},&quot;DecorateInfoY&quot;:{&quot;IsAbs&quot;:true,&quot;Pos&quot;:1},&quot;ReferentInfo&quot;:{&quot;Id&quot;:&quot;51a40de90eed4b8885a2d7a040512b3f&quot;,&quot;X&quot;:{&quot;Pos&quot;:1},&quot;Y&quot;:{&quot;Pos&quot;:1}},&quot;whChangeMode&quot;:1}"/>
  <p:tag name="KSO_WM_CHIP_GROUPID" val="5eda13105860357932c55e1f"/>
  <p:tag name="KSO_WM_CHIP_XID" val="5ed1cf097ab0972fba70b1e8"/>
  <p:tag name="KSO_WM_TEMPLATE_ASSEMBLE_XID" val="60656f514054ed1e2fb807b8"/>
  <p:tag name="KSO_WM_TEMPLATE_ASSEMBLE_GROUPID" val="60656f514054ed1e2fb807b8"/>
  <p:tag name="WM_BEAUTIFY_ZORDER_FLAG_TAG" val="3"/>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561_1*i*2"/>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40"/>
  <p:tag name="KSO_WM_TEMPLATE_ASSEMBLE_XID" val="60656f514054ed1e2fb807b8"/>
  <p:tag name="KSO_WM_TEMPLATE_ASSEMBLE_GROUPID" val="60656f514054ed1e2fb807b8"/>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561_1*i*3"/>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561_1*i*4"/>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561_1*i*2"/>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40"/>
  <p:tag name="KSO_WM_TEMPLATE_ASSEMBLE_XID" val="60656f514054ed1e2fb807b8"/>
  <p:tag name="KSO_WM_TEMPLATE_ASSEMBLE_GROUPID" val="60656f514054ed1e2fb807b8"/>
</p:tagLst>
</file>

<file path=ppt/tags/tag208.xml><?xml version="1.0" encoding="utf-8"?>
<p:tagLst xmlns:p="http://schemas.openxmlformats.org/presentationml/2006/main">
  <p:tag name="KSO_WM_UNIT_VALUE" val="1184*1184"/>
  <p:tag name="KSO_WM_UNIT_HIGHLIGHT" val="0"/>
  <p:tag name="KSO_WM_UNIT_COMPATIBLE" val="1"/>
  <p:tag name="KSO_WM_UNIT_DIAGRAM_ISNUMVISUAL" val="0"/>
  <p:tag name="KSO_WM_UNIT_DIAGRAM_ISREFERUNIT" val="0"/>
  <p:tag name="KSO_WM_UNIT_TYPE" val="d"/>
  <p:tag name="KSO_WM_UNIT_INDEX" val="1"/>
  <p:tag name="KSO_WM_UNIT_ID" val="diagram20212561_1*d*1"/>
  <p:tag name="KSO_WM_TEMPLATE_CATEGORY" val="diagram"/>
  <p:tag name="KSO_WM_TEMPLATE_INDEX" val="20212561"/>
  <p:tag name="KSO_WM_UNIT_LAYERLEVEL" val="1"/>
  <p:tag name="KSO_WM_TAG_VERSION" val="1.0"/>
  <p:tag name="KSO_WM_BEAUTIFY_FLAG" val="#wm#"/>
  <p:tag name="KSO_WM_CHIP_GROUPID" val="5e7310da9a230a26b9e88a19"/>
  <p:tag name="KSO_WM_CHIP_XID" val="5e7310da9a230a26b9e88a1a"/>
  <p:tag name="KSO_WM_UNIT_DEC_AREA_ID" val="51a40de90eed4b8885a2d7a040512b3f"/>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e46be13ccd943f1847fbee7e11e472e"/>
  <p:tag name="KSO_WM_UNIT_PLACING_PICTURE" val="1e46be13ccd943f1847fbee7e11e472e"/>
  <p:tag name="KSO_WM_TEMPLATE_ASSEMBLE_XID" val="60656f514054ed1e2fb807b8"/>
  <p:tag name="KSO_WM_TEMPLATE_ASSEMBLE_GROUPID" val="60656f514054ed1e2fb807b8"/>
  <p:tag name="WM_BEAUTIFY_ZORDER_FLAG_TAG" val="5"/>
  <p:tag name="KSO_WM_UNIT_PLACING_PICTURE_INFO" val="{&quot;code&quot;:&quot;&quot;,&quot;full_picture&quot;:false,&quot;scheme&quot;:&quot;&quot;,&quot;spacing&quot;:5}"/>
  <p:tag name="KSO_WM_UNIT_PLACING_PICTURE_COLLAGE_RELATIVERECTANGLE" val="{&quot;height&quot;:3780.634989828538,&quot;width&quot;:656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1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ID" val="diagram20212561_1*f*1"/>
  <p:tag name="KSO_WM_TEMPLATE_CATEGORY" val="diagram"/>
  <p:tag name="KSO_WM_TEMPLATE_INDEX" val="20212561"/>
  <p:tag name="KSO_WM_UNIT_LAYERLEVEL" val="1"/>
  <p:tag name="KSO_WM_TAG_VERSION" val="1.0"/>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b9c175a8ddcd477e804335d4fb903c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8db3030bba46c0af0a67d84090b5d9"/>
  <p:tag name="KSO_WM_UNIT_TEXT_FILL_FORE_SCHEMECOLOR_INDEX_BRIGHTNESS" val="0.25"/>
  <p:tag name="KSO_WM_UNIT_TEXT_FILL_FORE_SCHEMECOLOR_INDEX" val="13"/>
  <p:tag name="KSO_WM_UNIT_TEXT_FILL_TYPE" val="1"/>
  <p:tag name="KSO_WM_TEMPLATE_ASSEMBLE_XID" val="60656f514054ed1e2fb807b8"/>
  <p:tag name="KSO_WM_TEMPLATE_ASSEMBLE_GROUPID" val="60656f514054ed1e2fb807b8"/>
  <p:tag name="WM_BEAUTIFY_ZORDER_FLAG_TAG" val="4"/>
</p:tagLst>
</file>

<file path=ppt/tags/tag21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15.xml><?xml version="1.0" encoding="utf-8"?>
<p:tagLst xmlns:p="http://schemas.openxmlformats.org/presentationml/2006/main">
  <p:tag name="KSO_WM_TAG_VERSION" val="1.0"/>
  <p:tag name="KSO_WM_BEAUTIFY_FLAG" val="#wm#"/>
  <p:tag name="KSO_WM_UNIT_TYPE" val="i"/>
  <p:tag name="KSO_WM_UNIT_ID" val="diagram20208600_1*i*1"/>
  <p:tag name="KSO_WM_TEMPLATE_CATEGORY" val="diagram"/>
  <p:tag name="KSO_WM_TEMPLATE_INDEX" val="20208600"/>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1"/>
  <p:tag name="KSO_WM_TEMPLATE_ASSEMBLE_GROUPID" val="60656e7a4054ed1e2fb7f9a1"/>
  <p:tag name="WM_BEAUTIFY_ZORDER_FLAG_TAG" val="3"/>
</p:tagLst>
</file>

<file path=ppt/tags/tag216.xml><?xml version="1.0" encoding="utf-8"?>
<p:tagLst xmlns:p="http://schemas.openxmlformats.org/presentationml/2006/main">
  <p:tag name="KSO_WM_UNIT_VALUE" val="1311*2707"/>
  <p:tag name="KSO_WM_UNIT_HIGHLIGHT" val="0"/>
  <p:tag name="KSO_WM_UNIT_COMPATIBLE" val="0"/>
  <p:tag name="KSO_WM_UNIT_DIAGRAM_ISNUMVISUAL" val="0"/>
  <p:tag name="KSO_WM_UNIT_DIAGRAM_ISREFERUNIT" val="0"/>
  <p:tag name="KSO_WM_UNIT_ID" val="diagram20208600_1*d*1"/>
  <p:tag name="KSO_WM_TEMPLATE_CATEGORY" val="diagram"/>
  <p:tag name="KSO_WM_TEMPLATE_INDEX" val="20208600"/>
  <p:tag name="KSO_WM_UNIT_LAYERLEVEL" val="1"/>
  <p:tag name="KSO_WM_TAG_VERSION" val="1.0"/>
  <p:tag name="KSO_WM_CHIP_GROUPID" val="5e7310da9a230a26b9e88a19"/>
  <p:tag name="KSO_WM_CHIP_XID" val="5e7310da9a230a26b9e88a1a"/>
  <p:tag name="KSO_WM_UNIT_DEC_AREA_ID" val="ed9422bb23764e0b81de4ef54d6fc1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90d73a9a48e4cab92c821e733858cfb"/>
  <p:tag name="KSO_WM_UNIT_PLACING_PICTURE" val="c90d73a9a48e4cab92c821e733858cfb"/>
  <p:tag name="KSO_WM_UNIT_SUPPORT_UNIT_TYPE" val="[&quot;l&quot;,&quot;m&quot;,&quot;n&quot;,&quot;o&quot;,&quot;p&quot;,&quot;q&quot;,&quot;r&quot;,&quot;δ&quot;,&quot;ε&quot;,&quot;ζ&quot;,&quot;η&quot;,&quot;d&quot;,&quot;α&quot;,&quot;β&quot;,&quot;θ&quot;]"/>
  <p:tag name="KSO_WM_TEMPLATE_ASSEMBLE_XID" val="60656e7a4054ed1e2fb7f9a1"/>
  <p:tag name="KSO_WM_TEMPLATE_ASSEMBLE_GROUPID" val="60656e7a4054ed1e2fb7f9a1"/>
  <p:tag name="WM_BEAUTIFY_ZORDER_FLAG_TAG" val="8"/>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21.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222.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2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ID" val="diagram20208604_1*f*1"/>
  <p:tag name="KSO_WM_TEMPLATE_CATEGORY" val="diagram"/>
  <p:tag name="KSO_WM_TEMPLATE_INDEX" val="20208604"/>
  <p:tag name="KSO_WM_UNIT_LAYERLEVEL" val="1"/>
  <p:tag name="KSO_WM_TAG_VERSION" val="1.0"/>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22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6915_7*e*1"/>
  <p:tag name="KSO_WM_TEMPLATE_CATEGORY" val="custom"/>
  <p:tag name="KSO_WM_TEMPLATE_INDEX" val="20206915"/>
  <p:tag name="KSO_WM_UNIT_LAYERLEVEL" val="1"/>
  <p:tag name="KSO_WM_TAG_VERSION" val="1.0"/>
  <p:tag name="KSO_WM_BEAUTIFY_FLAG" val="#wm#"/>
  <p:tag name="KSO_WM_UNIT_PRESET_TEXT" val="01"/>
  <p:tag name="KSO_WM_UNIT_NOCLEAR" val="0"/>
  <p:tag name="KSO_WM_UNIT_VALUE" val="2"/>
  <p:tag name="KSO_WM_UNIT_TEXT_LINE_FORE_SCHEMECOLOR_INDEX_BRIGHTNESS" val="0"/>
  <p:tag name="KSO_WM_UNIT_TEXT_LINE_FORE_SCHEMECOLOR_INDEX" val="5"/>
  <p:tag name="KSO_WM_UNIT_TEXT_LINE_FILL_TYPE" val="2"/>
</p:tagLst>
</file>

<file path=ppt/tags/tag226.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5"/>
  <p:tag name="KSO_WM_UNIT_TEXT_FILL_TYPE" val="1"/>
</p:tagLst>
</file>

<file path=ppt/tags/tag227.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3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32.xml><?xml version="1.0" encoding="utf-8"?>
<p:tagLst xmlns:p="http://schemas.openxmlformats.org/presentationml/2006/main">
  <p:tag name="KSO_WM_TAG_VERSION" val="1.0"/>
  <p:tag name="KSO_WM_UNIT_ID" val="diagram20208604_1*i*1"/>
  <p:tag name="KSO_WM_TEMPLATE_CATEGORY" val="diagram"/>
  <p:tag name="KSO_WM_TEMPLATE_INDEX" val="20208604"/>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233.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234.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235.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236.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23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ID" val="diagram20208604_1*f*1"/>
  <p:tag name="KSO_WM_TEMPLATE_CATEGORY" val="diagram"/>
  <p:tag name="KSO_WM_TEMPLATE_INDEX" val="20208604"/>
  <p:tag name="KSO_WM_UNIT_LAYERLEVEL" val="1"/>
  <p:tag name="KSO_WM_TAG_VERSION" val="1.0"/>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23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4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43.xml><?xml version="1.0" encoding="utf-8"?>
<p:tagLst xmlns:p="http://schemas.openxmlformats.org/presentationml/2006/main">
  <p:tag name="KSO_WM_UNIT_VALUE" val="1015*2030"/>
  <p:tag name="KSO_WM_UNIT_HIGHLIGHT" val="0"/>
  <p:tag name="KSO_WM_UNIT_COMPATIBLE" val="1"/>
  <p:tag name="KSO_WM_UNIT_DIAGRAM_ISNUMVISUAL" val="0"/>
  <p:tag name="KSO_WM_UNIT_DIAGRAM_ISREFERUNIT" val="0"/>
  <p:tag name="KSO_WM_UNIT_TYPE" val="d"/>
  <p:tag name="KSO_WM_UNIT_INDEX" val="1"/>
  <p:tag name="KSO_WM_UNIT_ID" val="diagram20207215_1*d*1"/>
  <p:tag name="KSO_WM_TEMPLATE_CATEGORY" val="diagram"/>
  <p:tag name="KSO_WM_TEMPLATE_INDEX" val="20207215"/>
  <p:tag name="KSO_WM_UNIT_LAYERLEVEL" val="1"/>
  <p:tag name="KSO_WM_TAG_VERSION" val="1.0"/>
  <p:tag name="KSO_WM_BEAUTIFY_FLAG" val="#wm#"/>
  <p:tag name="KSO_WM_CHIP_GROUPID" val="5e7310da9a230a26b9e88a19"/>
  <p:tag name="KSO_WM_CHIP_XID" val="5e7310da9a230a26b9e88a1a"/>
  <p:tag name="KSO_WM_UNIT_DEC_AREA_ID" val="84b411a83c17493b8db4186c35f64a8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bab1e5650da4f64a983aae94b95d1fe"/>
  <p:tag name="KSO_WM_UNIT_PLACING_PICTURE" val="3bab1e5650da4f64a983aae94b95d1fe"/>
  <p:tag name="KSO_WM_UNIT_SUPPORT_UNIT_TYPE" val="[&quot;d&quot;,&quot;θ&quot;]"/>
  <p:tag name="KSO_WM_TEMPLATE_ASSEMBLE_XID" val="60656e634054ed1e2fb7f797"/>
  <p:tag name="KSO_WM_TEMPLATE_ASSEMBLE_GROUPID" val="60656e634054ed1e2fb7f797"/>
  <p:tag name="WM_BEAUTIFY_ZORDER_FLAG_TAG" val="4"/>
  <p:tag name="KSO_WM_UNIT_PLACING_PICTURE_INFO" val="{&quot;code&quot;:&quot;&quot;,&quot;full_picture&quot;:false,&quot;scheme&quot;:&quot;&quot;,&quot;spacing&quot;:5}"/>
  <p:tag name="KSO_WM_UNIT_PLACING_PICTURE_COLLAGE_RELATIVERECTANGLE" val="{&quot;height&quot;:5052,&quot;width&quot;:6732.310695080661}"/>
</p:tagLst>
</file>

<file path=ppt/tags/tag2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ID" val="diagram20207215_1*f*1"/>
  <p:tag name="KSO_WM_TEMPLATE_CATEGORY" val="diagram"/>
  <p:tag name="KSO_WM_TEMPLATE_INDEX" val="20207215"/>
  <p:tag name="KSO_WM_UNIT_LAYERLEVEL" val="1"/>
  <p:tag name="KSO_WM_TAG_VERSION" val="1.0"/>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801d02fb2e5b40c38972e59e80e296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1be1e725a81453e9b4a7bd75263ca1e"/>
  <p:tag name="KSO_WM_UNIT_TEXT_FILL_FORE_SCHEMECOLOR_INDEX_BRIGHTNESS" val="0.25"/>
  <p:tag name="KSO_WM_UNIT_TEXT_FILL_FORE_SCHEMECOLOR_INDEX" val="13"/>
  <p:tag name="KSO_WM_UNIT_TEXT_FILL_TYPE" val="1"/>
  <p:tag name="KSO_WM_TEMPLATE_ASSEMBLE_XID" val="60656e634054ed1e2fb7f797"/>
  <p:tag name="KSO_WM_TEMPLATE_ASSEMBLE_GROUPID" val="60656e634054ed1e2fb7f797"/>
  <p:tag name="WM_BEAUTIFY_ZORDER_FLAG_TAG" val="5"/>
</p:tagLst>
</file>

<file path=ppt/tags/tag245.xml><?xml version="1.0" encoding="utf-8"?>
<p:tagLst xmlns:p="http://schemas.openxmlformats.org/presentationml/2006/main">
  <p:tag name="KSO_WM_TAG_VERSION" val="1.0"/>
  <p:tag name="KSO_WM_UNIT_ID" val="diagram20208604_1*i*1"/>
  <p:tag name="KSO_WM_TEMPLATE_CATEGORY" val="diagram"/>
  <p:tag name="KSO_WM_TEMPLATE_INDEX" val="20208604"/>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246.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247.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248.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249.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5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6915_7*e*1"/>
  <p:tag name="KSO_WM_TEMPLATE_CATEGORY" val="custom"/>
  <p:tag name="KSO_WM_TEMPLATE_INDEX" val="20206915"/>
  <p:tag name="KSO_WM_UNIT_LAYERLEVEL" val="1"/>
  <p:tag name="KSO_WM_TAG_VERSION" val="1.0"/>
  <p:tag name="KSO_WM_BEAUTIFY_FLAG" val="#wm#"/>
  <p:tag name="KSO_WM_UNIT_PRESET_TEXT" val="01"/>
  <p:tag name="KSO_WM_UNIT_NOCLEAR" val="0"/>
  <p:tag name="KSO_WM_UNIT_VALUE" val="2"/>
  <p:tag name="KSO_WM_UNIT_TEXT_LINE_FORE_SCHEMECOLOR_INDEX_BRIGHTNESS" val="0"/>
  <p:tag name="KSO_WM_UNIT_TEXT_LINE_FORE_SCHEMECOLOR_INDEX" val="5"/>
  <p:tag name="KSO_WM_UNIT_TEXT_LINE_FILL_TYPE" val="2"/>
</p:tagLst>
</file>

<file path=ppt/tags/tag252.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5"/>
  <p:tag name="KSO_WM_UNIT_TEXT_FILL_TYPE" val="1"/>
</p:tagLst>
</file>

<file path=ppt/tags/tag253.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5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ID" val="diagram20207315_1*f*1"/>
  <p:tag name="KSO_WM_TEMPLATE_CATEGORY" val="diagram"/>
  <p:tag name="KSO_WM_TEMPLATE_INDEX" val="20207315"/>
  <p:tag name="KSO_WM_UNIT_LAYERLEVEL" val="1"/>
  <p:tag name="KSO_WM_TAG_VERSION" val="1.0"/>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25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261.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262.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263.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26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6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
  <p:tag name="KSO_WM_UNIT_NOCLEAR" val="0"/>
  <p:tag name="KSO_WM_UNIT_HIGHLIGHT" val="0"/>
  <p:tag name="KSO_WM_UNIT_COMPATIBLE" val="0"/>
  <p:tag name="KSO_WM_UNIT_DIAGRAM_ISNUMVISUAL" val="0"/>
  <p:tag name="KSO_WM_UNIT_DIAGRAM_ISREFERUNIT" val="0"/>
  <p:tag name="KSO_WM_UNIT_ID" val="diagram20212218_1*f*1"/>
  <p:tag name="KSO_WM_TEMPLATE_CATEGORY" val="diagram"/>
  <p:tag name="KSO_WM_TEMPLATE_INDEX" val="20212218"/>
  <p:tag name="KSO_WM_UNIT_LAYERLEVEL" val="1"/>
  <p:tag name="KSO_WM_TAG_VERSION" val="1.0"/>
  <p:tag name="KSO_WM_UNIT_DEFAULT_FONT" val="14;20;2"/>
  <p:tag name="KSO_WM_UNIT_BLOCK" val="0"/>
  <p:tag name="KSO_WM_UNIT_VALUE" val="448"/>
  <p:tag name="KSO_WM_UNIT_SHOW_EDIT_AREA_INDICATION" val="1"/>
  <p:tag name="KSO_WM_CHIP_GROUPID" val="5e6b05596848fb12bee65ac8"/>
  <p:tag name="KSO_WM_CHIP_XID" val="5e6b05596848fb12bee65aca"/>
  <p:tag name="KSO_WM_UNIT_DEC_AREA_ID" val="710aa835a84943c5bff75efac247b8d1"/>
  <p:tag name="KSO_WM_CHIP_FILLAREA_FILL_RULE" val="{&quot;fill_align&quot;:&quot;lt&quot;,&quot;fill_mode&quot;:&quot;full&quot;,&quot;sacle_strategy&quot;:&quot;smart&quot;}"/>
  <p:tag name="KSO_WM_ASSEMBLE_CHIP_INDEX" val="fcde135a8b5e4364b060a21abf2c88fa"/>
  <p:tag name="KSO_WM_UNIT_TEXT_FILL_FORE_SCHEMECOLOR_INDEX_BRIGHTNESS" val="0.25"/>
  <p:tag name="KSO_WM_UNIT_TEXT_FILL_FORE_SCHEMECOLOR_INDEX" val="13"/>
  <p:tag name="KSO_WM_UNIT_TEXT_FILL_TYPE" val="1"/>
  <p:tag name="KSO_WM_TEMPLATE_ASSEMBLE_XID" val="60656f2e4054ed1e2fb80509"/>
  <p:tag name="KSO_WM_TEMPLATE_ASSEMBLE_GROUPID" val="60656f2e4054ed1e2fb80509"/>
  <p:tag name="WM_BEAUTIFY_ZORDER_FLAG_TAG" val="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VALUE" val="550*550"/>
  <p:tag name="KSO_WM_UNIT_HIGHLIGHT" val="0"/>
  <p:tag name="KSO_WM_UNIT_COMPATIBLE" val="0"/>
  <p:tag name="KSO_WM_UNIT_DIAGRAM_ISNUMVISUAL" val="0"/>
  <p:tag name="KSO_WM_UNIT_DIAGRAM_ISREFERUNIT" val="0"/>
  <p:tag name="KSO_WM_UNIT_TYPE" val="d"/>
  <p:tag name="KSO_WM_UNIT_INDEX" val="1"/>
  <p:tag name="KSO_WM_UNIT_ID" val="diagram20212218_1*d*1"/>
  <p:tag name="KSO_WM_TEMPLATE_CATEGORY" val="diagram"/>
  <p:tag name="KSO_WM_TEMPLATE_INDEX" val="20212218"/>
  <p:tag name="KSO_WM_UNIT_LAYERLEVEL" val="1"/>
  <p:tag name="KSO_WM_TAG_VERSION" val="1.0"/>
  <p:tag name="KSO_WM_BEAUTIFY_FLAG" val="#wm#"/>
  <p:tag name="KSO_WM_CHIP_GROUPID" val="5e7310da9a230a26b9e88a19"/>
  <p:tag name="KSO_WM_CHIP_XID" val="5e7310da9a230a26b9e88a1a"/>
  <p:tag name="KSO_WM_UNIT_DEC_AREA_ID" val="2b32f073a63e44ec98017386be452294"/>
  <p:tag name="KSO_WM_CHIP_FILLAREA_FILL_RULE" val="{&quot;fill_align&quot;:&quot;rt&quot;,&quot;fill_mode&quot;:&quot;full&quot;,&quot;sacle_strategy&quot;:&quot;smart&quot;}"/>
  <p:tag name="KSO_WM_ASSEMBLE_CHIP_INDEX" val="a89941cca8b846368910b506219f0467"/>
  <p:tag name="KSO_WM_UNIT_PLACING_PICTURE" val="a89941cca8b846368910b506219f0467"/>
  <p:tag name="KSO_WM_TEMPLATE_ASSEMBLE_XID" val="60656f2e4054ed1e2fb80509"/>
  <p:tag name="KSO_WM_TEMPLATE_ASSEMBLE_GROUPID" val="60656f2e4054ed1e2fb80509"/>
  <p:tag name="WM_BEAUTIFY_ZORDER_FLAG_TAG" val="5"/>
</p:tagLst>
</file>

<file path=ppt/tags/tag27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DIAGRAM_VIRTUALLY_FRAME" val="{&quot;height&quot;:460.05,&quot;left&quot;:36,&quot;top&quot;:68,&quot;width&quot;:888}"/>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277.xml><?xml version="1.0" encoding="utf-8"?>
<p:tagLst xmlns:p="http://schemas.openxmlformats.org/presentationml/2006/main">
  <p:tag name="KSO_WM_DIAGRAM_VIRTUALLY_FRAME" val="{&quot;height&quot;:340.25,&quot;left&quot;:98.05,&quot;top&quot;:160.5,&quot;width&quot;:754.85}"/>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5585_3*l_h_i*1_2_2"/>
  <p:tag name="KSO_WM_TEMPLATE_CATEGORY" val="diagram"/>
  <p:tag name="KSO_WM_TEMPLATE_INDEX" val="20205585"/>
  <p:tag name="KSO_WM_UNIT_LAYERLEVEL" val="1_1_1"/>
  <p:tag name="KSO_WM_TAG_VERSION" val="1.0"/>
  <p:tag name="KSO_WM_BEAUTIFY_FLAG" val="#wm#"/>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 name="KSO_WM_DIAGRAM_VIRTUALLY_FRAME" val="{&quot;height&quot;:460.05,&quot;left&quot;:36,&quot;top&quot;:68,&quot;width&quot;:888}"/>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5585_3*l_h_i*1_2_1"/>
  <p:tag name="KSO_WM_TEMPLATE_CATEGORY" val="diagram"/>
  <p:tag name="KSO_WM_TEMPLATE_INDEX" val="2020558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DIAGRAM_VIRTUALLY_FRAME" val="{&quot;height&quot;:460.05,&quot;left&quot;:36,&quot;top&quot;:68,&quot;width&quot;:888}"/>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585_3*l_h_f*1_2_1"/>
  <p:tag name="KSO_WM_TEMPLATE_CATEGORY" val="diagram"/>
  <p:tag name="KSO_WM_TEMPLATE_INDEX" val="20205585"/>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 name="KSO_WM_DIAGRAM_VIRTUALLY_FRAME" val="{&quot;height&quot;:460.05,&quot;left&quot;:36,&quot;top&quot;:68,&quot;width&quot;:888}"/>
</p:tagLst>
</file>

<file path=ppt/tags/tag281.xml><?xml version="1.0" encoding="utf-8"?>
<p:tagLst xmlns:p="http://schemas.openxmlformats.org/presentationml/2006/main">
  <p:tag name="KSO_WM_DIAGRAM_VIRTUALLY_FRAME" val="{&quot;height&quot;:340.25,&quot;left&quot;:98.05,&quot;top&quot;:160.5,&quot;width&quot;:754.85}"/>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5585_3*l_h_i*1_3_2"/>
  <p:tag name="KSO_WM_TEMPLATE_CATEGORY" val="diagram"/>
  <p:tag name="KSO_WM_TEMPLATE_INDEX" val="20205585"/>
  <p:tag name="KSO_WM_UNIT_LAYERLEVEL" val="1_1_1"/>
  <p:tag name="KSO_WM_TAG_VERSION" val="1.0"/>
  <p:tag name="KSO_WM_BEAUTIFY_FLAG" val="#wm#"/>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2"/>
  <p:tag name="KSO_WM_UNIT_TEXT_FILL_TYPE" val="1"/>
  <p:tag name="KSO_WM_DIAGRAM_VIRTUALLY_FRAME" val="{&quot;height&quot;:460.05,&quot;left&quot;:36,&quot;top&quot;:68,&quot;width&quot;:888}"/>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5585_3*l_h_i*1_3_1"/>
  <p:tag name="KSO_WM_TEMPLATE_CATEGORY" val="diagram"/>
  <p:tag name="KSO_WM_TEMPLATE_INDEX" val="2020558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DIAGRAM_VIRTUALLY_FRAME" val="{&quot;height&quot;:460.05,&quot;left&quot;:36,&quot;top&quot;:68,&quot;width&quot;:888}"/>
</p:tagLst>
</file>

<file path=ppt/tags/tag2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585_3*l_h_f*1_3_1"/>
  <p:tag name="KSO_WM_TEMPLATE_CATEGORY" val="diagram"/>
  <p:tag name="KSO_WM_TEMPLATE_INDEX" val="20205585"/>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 name="KSO_WM_DIAGRAM_VIRTUALLY_FRAME" val="{&quot;height&quot;:460.05,&quot;left&quot;:36,&quot;top&quot;:68,&quot;width&quot;:888}"/>
</p:tagLst>
</file>

<file path=ppt/tags/tag285.xml><?xml version="1.0" encoding="utf-8"?>
<p:tagLst xmlns:p="http://schemas.openxmlformats.org/presentationml/2006/main">
  <p:tag name="KSO_WM_DIAGRAM_VIRTUALLY_FRAME" val="{&quot;height&quot;:340.25,&quot;left&quot;:98.05,&quot;top&quot;:160.5,&quot;width&quot;:754.85}"/>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5585_3*l_h_i*1_4_2"/>
  <p:tag name="KSO_WM_TEMPLATE_CATEGORY" val="diagram"/>
  <p:tag name="KSO_WM_TEMPLATE_INDEX" val="20205585"/>
  <p:tag name="KSO_WM_UNIT_LAYERLEVEL" val="1_1_1"/>
  <p:tag name="KSO_WM_TAG_VERSION" val="1.0"/>
  <p:tag name="KSO_WM_BEAUTIFY_FLAG" val="#wm#"/>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 name="KSO_WM_DIAGRAM_VIRTUALLY_FRAME" val="{&quot;height&quot;:460.05,&quot;left&quot;:36,&quot;top&quot;:68,&quot;width&quot;:888}"/>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5585_3*l_h_i*1_4_1"/>
  <p:tag name="KSO_WM_TEMPLATE_CATEGORY" val="diagram"/>
  <p:tag name="KSO_WM_TEMPLATE_INDEX" val="2020558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DIAGRAM_VIRTUALLY_FRAME" val="{&quot;height&quot;:460.05,&quot;left&quot;:36,&quot;top&quot;:68,&quot;width&quot;:888}"/>
</p:tagLst>
</file>

<file path=ppt/tags/tag28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585_3*l_h_f*1_4_1"/>
  <p:tag name="KSO_WM_TEMPLATE_CATEGORY" val="diagram"/>
  <p:tag name="KSO_WM_TEMPLATE_INDEX" val="20205585"/>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 name="KSO_WM_DIAGRAM_VIRTUALLY_FRAME" val="{&quot;height&quot;:460.05,&quot;left&quot;:36,&quot;top&quot;:68,&quot;width&quot;:888}"/>
</p:tagLst>
</file>

<file path=ppt/tags/tag28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585_3*l_h_f*1_1_1"/>
  <p:tag name="KSO_WM_TEMPLATE_CATEGORY" val="diagram"/>
  <p:tag name="KSO_WM_TEMPLATE_INDEX" val="20205585"/>
  <p:tag name="KSO_WM_UNIT_LAYERLEVEL" val="1_1_1"/>
  <p:tag name="KSO_WM_TAG_VERSION" val="1.0"/>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 name="KSO_WM_DIAGRAM_VIRTUALLY_FRAME" val="{&quot;height&quot;:328.82677165354323,&quot;left&quot;:116.4,&quot;top&quot;:143.75,&quot;width&quot;:807.55}"/>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29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295.xml><?xml version="1.0" encoding="utf-8"?>
<p:tagLst xmlns:p="http://schemas.openxmlformats.org/presentationml/2006/main">
  <p:tag name="KSO_WM_UNIT_VALUE" val="381*761"/>
  <p:tag name="KSO_WM_UNIT_HIGHLIGHT" val="0"/>
  <p:tag name="KSO_WM_UNIT_COMPATIBLE" val="0"/>
  <p:tag name="KSO_WM_UNIT_DIAGRAM_ISNUMVISUAL" val="0"/>
  <p:tag name="KSO_WM_UNIT_DIAGRAM_ISREFERUNIT" val="0"/>
  <p:tag name="KSO_WM_UNIT_TYPE" val="d"/>
  <p:tag name="KSO_WM_UNIT_INDEX" val="1"/>
  <p:tag name="KSO_WM_UNIT_ID" val="diagram20212076_1*d*1"/>
  <p:tag name="KSO_WM_TEMPLATE_CATEGORY" val="diagram"/>
  <p:tag name="KSO_WM_TEMPLATE_INDEX" val="20212076"/>
  <p:tag name="KSO_WM_UNIT_LAYERLEVEL" val="1"/>
  <p:tag name="KSO_WM_TAG_VERSION" val="1.0"/>
  <p:tag name="KSO_WM_BEAUTIFY_FLAG" val="#wm#"/>
  <p:tag name="KSO_WM_CHIP_GROUPID" val="5e7310da9a230a26b9e88a19"/>
  <p:tag name="KSO_WM_CHIP_XID" val="5e7310da9a230a26b9e88a1a"/>
  <p:tag name="KSO_WM_UNIT_DEC_AREA_ID" val="e0977ddcfab942c1a8f957812c87e9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35fd9b56673148af8bc0933fa5977402"/>
  <p:tag name="KSO_WM_UNIT_PLACING_PICTURE" val="35fd9b56673148af8bc0933fa5977402"/>
  <p:tag name="KSO_WM_UNIT_SUPPORT_UNIT_TYPE" val="[&quot;d&quot;,&quot;α&quot;,&quot;β&quot;]"/>
  <p:tag name="KSO_WM_TEMPLATE_ASSEMBLE_XID" val="639af9840c9383becde695b2"/>
  <p:tag name="KSO_WM_TEMPLATE_ASSEMBLE_GROUPID" val="639af9840c9383becde695b2"/>
  <p:tag name="WM_BEAUTIFY_ZORDER_FLAG_TAG" val="4"/>
</p:tagLst>
</file>

<file path=ppt/tags/tag29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ID" val="diagram20212076_1*f*1"/>
  <p:tag name="KSO_WM_TEMPLATE_CATEGORY" val="diagram"/>
  <p:tag name="KSO_WM_TEMPLATE_INDEX" val="20212076"/>
  <p:tag name="KSO_WM_UNIT_LAYERLEVEL" val="1"/>
  <p:tag name="KSO_WM_TAG_VERSION" val="1.0"/>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a44939a9ecde49c2b7ceab239baddf97"/>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09b27c58b4941cea1b3fa7cc03b0257"/>
  <p:tag name="KSO_WM_UNIT_SUPPORT_UNIT_TYPE" val="[&quot;d&quot;,&quot;l&quot;,&quot;m&quot;,&quot;n&quot;,&quot;o&quot;,&quot;p&quot;,&quot;q&quot;,&quot;r&quot;,&quot;δ&quot;,&quot;ε&quot;,&quot;ζ&quot;,&quot;η&quot;,&quot;β&quot;,&quot;α&quot;,&quot;θ&quot;]"/>
  <p:tag name="KSO_WM_UNIT_TEXT_FILL_FORE_SCHEMECOLOR_INDEX_BRIGHTNESS" val="0.25"/>
  <p:tag name="KSO_WM_UNIT_TEXT_FILL_FORE_SCHEMECOLOR_INDEX" val="13"/>
  <p:tag name="KSO_WM_UNIT_TEXT_FILL_TYPE" val="1"/>
  <p:tag name="KSO_WM_TEMPLATE_ASSEMBLE_XID" val="639af9840c9383becde695b2"/>
  <p:tag name="KSO_WM_TEMPLATE_ASSEMBLE_GROUPID" val="639af9840c9383becde695b2"/>
  <p:tag name="WM_BEAUTIFY_ZORDER_FLAG_TAG" val="5"/>
</p:tagLst>
</file>

<file path=ppt/tags/tag29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29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6915_7*e*1"/>
  <p:tag name="KSO_WM_TEMPLATE_CATEGORY" val="custom"/>
  <p:tag name="KSO_WM_TEMPLATE_INDEX" val="20206915"/>
  <p:tag name="KSO_WM_UNIT_LAYERLEVEL" val="1"/>
  <p:tag name="KSO_WM_TAG_VERSION" val="1.0"/>
  <p:tag name="KSO_WM_BEAUTIFY_FLAG" val="#wm#"/>
  <p:tag name="KSO_WM_UNIT_PRESET_TEXT" val="01"/>
  <p:tag name="KSO_WM_UNIT_NOCLEAR" val="0"/>
  <p:tag name="KSO_WM_UNIT_VALUE" val="2"/>
  <p:tag name="KSO_WM_UNIT_TEXT_LINE_FORE_SCHEMECOLOR_INDEX_BRIGHTNESS" val="0"/>
  <p:tag name="KSO_WM_UNIT_TEXT_LINE_FORE_SCHEMECOLOR_INDEX" val="5"/>
  <p:tag name="KSO_WM_UNIT_TEXT_LINE_FILL_TYPE" val="2"/>
</p:tagLst>
</file>

<file path=ppt/tags/tag299.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5"/>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301.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561_1*i*1"/>
  <p:tag name="KSO_WM_TEMPLATE_CATEGORY" val="diagram"/>
  <p:tag name="KSO_WM_TEMPLATE_INDEX" val="20212561"/>
  <p:tag name="KSO_WM_UNIT_LAYERLEVEL" val="1"/>
  <p:tag name="KSO_WM_TAG_VERSION" val="1.0"/>
  <p:tag name="KSO_WM_BEAUTIFY_FLAG" val="#wm#"/>
  <p:tag name="KSO_WM_UNIT_DEC_AREA_ID" val="098c4dd5de28487f84b8f955beb1b41b"/>
  <p:tag name="KSO_WM_UNIT_DECORATE_INFO" val="{&quot;DecorateInfoH&quot;:{&quot;IsAbs&quot;:false},&quot;DecorateInfoW&quot;:{&quot;IsAbs&quot;:false},&quot;DecorateInfoX&quot;:{&quot;IsAbs&quot;:true,&quot;Pos&quot;:1},&quot;DecorateInfoY&quot;:{&quot;IsAbs&quot;:true,&quot;Pos&quot;:1},&quot;ReferentInfo&quot;:{&quot;Id&quot;:&quot;51a40de90eed4b8885a2d7a040512b3f&quot;,&quot;X&quot;:{&quot;Pos&quot;:1},&quot;Y&quot;:{&quot;Pos&quot;:1}},&quot;whChangeMode&quot;:1}"/>
  <p:tag name="KSO_WM_CHIP_GROUPID" val="5eda13105860357932c55e1f"/>
  <p:tag name="KSO_WM_CHIP_XID" val="5ed1cf097ab0972fba70b1e8"/>
  <p:tag name="KSO_WM_TEMPLATE_ASSEMBLE_XID" val="60656f514054ed1e2fb807b8"/>
  <p:tag name="KSO_WM_TEMPLATE_ASSEMBLE_GROUPID" val="60656f514054ed1e2fb807b8"/>
  <p:tag name="WM_BEAUTIFY_ZORDER_FLAG_TAG" val="3"/>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561_1*i*2"/>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40"/>
  <p:tag name="KSO_WM_TEMPLATE_ASSEMBLE_XID" val="60656f514054ed1e2fb807b8"/>
  <p:tag name="KSO_WM_TEMPLATE_ASSEMBLE_GROUPID" val="60656f514054ed1e2fb807b8"/>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561_1*i*3"/>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561_1*i*4"/>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305.xml><?xml version="1.0" encoding="utf-8"?>
<p:tagLst xmlns:p="http://schemas.openxmlformats.org/presentationml/2006/main">
  <p:tag name="KSO_WM_UNIT_VALUE" val="1184*1184"/>
  <p:tag name="KSO_WM_UNIT_HIGHLIGHT" val="0"/>
  <p:tag name="KSO_WM_UNIT_COMPATIBLE" val="1"/>
  <p:tag name="KSO_WM_UNIT_DIAGRAM_ISNUMVISUAL" val="0"/>
  <p:tag name="KSO_WM_UNIT_DIAGRAM_ISREFERUNIT" val="0"/>
  <p:tag name="KSO_WM_UNIT_TYPE" val="d"/>
  <p:tag name="KSO_WM_UNIT_INDEX" val="1"/>
  <p:tag name="KSO_WM_UNIT_ID" val="diagram20212561_1*d*1"/>
  <p:tag name="KSO_WM_TEMPLATE_CATEGORY" val="diagram"/>
  <p:tag name="KSO_WM_TEMPLATE_INDEX" val="20212561"/>
  <p:tag name="KSO_WM_UNIT_LAYERLEVEL" val="1"/>
  <p:tag name="KSO_WM_TAG_VERSION" val="1.0"/>
  <p:tag name="KSO_WM_BEAUTIFY_FLAG" val="#wm#"/>
  <p:tag name="KSO_WM_CHIP_GROUPID" val="5e7310da9a230a26b9e88a19"/>
  <p:tag name="KSO_WM_CHIP_XID" val="5e7310da9a230a26b9e88a1a"/>
  <p:tag name="KSO_WM_UNIT_DEC_AREA_ID" val="51a40de90eed4b8885a2d7a040512b3f"/>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e46be13ccd943f1847fbee7e11e472e"/>
  <p:tag name="KSO_WM_UNIT_PLACING_PICTURE" val="1e46be13ccd943f1847fbee7e11e472e"/>
  <p:tag name="KSO_WM_TEMPLATE_ASSEMBLE_XID" val="60656f514054ed1e2fb807b8"/>
  <p:tag name="KSO_WM_TEMPLATE_ASSEMBLE_GROUPID" val="60656f514054ed1e2fb807b8"/>
  <p:tag name="WM_BEAUTIFY_ZORDER_FLAG_TAG" val="5"/>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0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ID" val="diagram20207315_1*f*1"/>
  <p:tag name="KSO_WM_TEMPLATE_CATEGORY" val="diagram"/>
  <p:tag name="KSO_WM_TEMPLATE_INDEX" val="20207315"/>
  <p:tag name="KSO_WM_UNIT_LAYERLEVEL" val="1"/>
  <p:tag name="KSO_WM_TAG_VERSION" val="1.0"/>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ID" val="diagram20207315_1*f*1"/>
  <p:tag name="KSO_WM_TEMPLATE_CATEGORY" val="diagram"/>
  <p:tag name="KSO_WM_TEMPLATE_INDEX" val="20207315"/>
  <p:tag name="KSO_WM_UNIT_LAYERLEVEL" val="1"/>
  <p:tag name="KSO_WM_TAG_VERSION" val="1.0"/>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31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ID" val="diagram20212561_1*f*1"/>
  <p:tag name="KSO_WM_TEMPLATE_CATEGORY" val="diagram"/>
  <p:tag name="KSO_WM_TEMPLATE_INDEX" val="20212561"/>
  <p:tag name="KSO_WM_UNIT_LAYERLEVEL" val="1"/>
  <p:tag name="KSO_WM_TAG_VERSION" val="1.0"/>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b9c175a8ddcd477e804335d4fb903c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8db3030bba46c0af0a67d84090b5d9"/>
  <p:tag name="KSO_WM_UNIT_TEXT_FILL_FORE_SCHEMECOLOR_INDEX_BRIGHTNESS" val="0.25"/>
  <p:tag name="KSO_WM_UNIT_TEXT_FILL_FORE_SCHEMECOLOR_INDEX" val="13"/>
  <p:tag name="KSO_WM_UNIT_TEXT_FILL_TYPE" val="1"/>
  <p:tag name="KSO_WM_TEMPLATE_ASSEMBLE_XID" val="60656f514054ed1e2fb807b8"/>
  <p:tag name="KSO_WM_TEMPLATE_ASSEMBLE_GROUPID" val="60656f514054ed1e2fb807b8"/>
  <p:tag name="WM_BEAUTIFY_ZORDER_FLAG_TAG" val="4"/>
</p:tagLst>
</file>

<file path=ppt/tags/tag31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314.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315.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316.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317.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31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31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6915_7*e*1"/>
  <p:tag name="KSO_WM_TEMPLATE_CATEGORY" val="custom"/>
  <p:tag name="KSO_WM_TEMPLATE_INDEX" val="20206915"/>
  <p:tag name="KSO_WM_UNIT_LAYERLEVEL" val="1"/>
  <p:tag name="KSO_WM_TAG_VERSION" val="1.0"/>
  <p:tag name="KSO_WM_BEAUTIFY_FLAG" val="#wm#"/>
  <p:tag name="KSO_WM_UNIT_PRESET_TEXT" val="01"/>
  <p:tag name="KSO_WM_UNIT_NOCLEAR" val="0"/>
  <p:tag name="KSO_WM_UNIT_VALUE" val="2"/>
  <p:tag name="KSO_WM_UNIT_TEXT_LINE_FORE_SCHEMECOLOR_INDEX_BRIGHTNESS" val="0"/>
  <p:tag name="KSO_WM_UNIT_TEXT_LINE_FORE_SCHEMECOLOR_INDEX" val="5"/>
  <p:tag name="KSO_WM_UNIT_TEXT_LINE_FILL_TYPE"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6915_7*a*1"/>
  <p:tag name="KSO_WM_TEMPLATE_CATEGORY" val="custom"/>
  <p:tag name="KSO_WM_TEMPLATE_INDEX" val="20206915"/>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5"/>
  <p:tag name="KSO_WM_UNIT_TEXT_FILL_TYPE" val="1"/>
</p:tagLst>
</file>

<file path=ppt/tags/tag321.xml><?xml version="1.0" encoding="utf-8"?>
<p:tagLst xmlns:p="http://schemas.openxmlformats.org/presentationml/2006/main">
  <p:tag name="KSO_WM_BEAUTIFY_FLAG" val="#wm#"/>
  <p:tag name="KSO_WM_TEMPLATE_CATEGORY" val="custom"/>
  <p:tag name="KSO_WM_TEMPLATE_INDEX" val="20206915"/>
  <p:tag name="KSO_WM_SLIDE_ID" val="custom2020691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SLIDE_LAYOUT" val="a_b_e"/>
  <p:tag name="KSO_WM_SLIDE_LAYOUT_CNT" val="1_1_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2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26.xml><?xml version="1.0" encoding="utf-8"?>
<p:tagLst xmlns:p="http://schemas.openxmlformats.org/presentationml/2006/main">
  <p:tag name="KSO_WM_UNIT_BLOCK" val="0"/>
  <p:tag name="KSO_WM_UNIT_DEC_AREA_ID" val="73156903ee894f5ca46a4cf72274fb10"/>
  <p:tag name="KSO_WM_UNIT_HIGHLIGHT" val="0"/>
  <p:tag name="KSO_WM_UNIT_COMPATIBLE" val="0"/>
  <p:tag name="KSO_WM_UNIT_DIAGRAM_ISNUMVISUAL" val="0"/>
  <p:tag name="KSO_WM_UNIT_DIAGRAM_ISREFERUNIT" val="0"/>
  <p:tag name="KSO_WM_UNIT_ID" val="diagram20211008_1*i*1"/>
  <p:tag name="KSO_WM_TEMPLATE_CATEGORY" val="diagram"/>
  <p:tag name="KSO_WM_TEMPLATE_INDEX" val="20211008"/>
  <p:tag name="KSO_WM_UNIT_LAYERLEVEL" val="1"/>
  <p:tag name="KSO_WM_TAG_VERSION" val="1.0"/>
  <p:tag name="KSO_WM_UNIT_SM_LIMIT_TYPE" val="3"/>
  <p:tag name="KSO_WM_UNIT_DECORATE_INFO" val="{&quot;DecorateInfoH&quot;:{&quot;IsAbs&quot;:true},&quot;DecorateInfoW&quot;:{&quot;IsAbs&quot;:false},&quot;DecorateInfoX&quot;:{&quot;IsAbs&quot;:true,&quot;Pos&quot;:0},&quot;DecorateInfoY&quot;:{&quot;IsAbs&quot;:true,&quot;Pos&quot;:1},&quot;ReferentInfo&quot;:{&quot;Id&quot;:&quot;3fe90d637a704494ab24df4a7c7a8da5&quot;,&quot;X&quot;:{&quot;Pos&quot;:0},&quot;Y&quot;:{&quot;Pos&quot;:1}},&quot;whChangeMode&quot;:0}"/>
  <p:tag name="KSO_WM_CHIP_GROUPID" val="5efda0ca81ee359a788b1e11"/>
  <p:tag name="KSO_WM_CHIP_XID" val="5efda0ca81ee359a788b1e12"/>
  <p:tag name="KSO_WM_UNIT_FILL_FORE_SCHEMECOLOR_INDEX_BRIGHTNESS" val="0"/>
  <p:tag name="KSO_WM_UNIT_FILL_FORE_SCHEMECOLOR_INDEX" val="16"/>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20"/>
  <p:tag name="KSO_WM_TEMPLATE_ASSEMBLE_XID" val="60656ea04054ed1e2fb7fcbc"/>
  <p:tag name="KSO_WM_TEMPLATE_ASSEMBLE_GROUPID" val="60656ea04054ed1e2fb7fcbc"/>
  <p:tag name="WM_BEAUTIFY_ZORDER_FLAG_TAG" val="3"/>
</p:tagLst>
</file>

<file path=ppt/tags/tag327.xml><?xml version="1.0" encoding="utf-8"?>
<p:tagLst xmlns:p="http://schemas.openxmlformats.org/presentationml/2006/main">
  <p:tag name="KSO_WM_UNIT_VALUE" val="931*1523"/>
  <p:tag name="KSO_WM_UNIT_HIGHLIGHT" val="0"/>
  <p:tag name="KSO_WM_UNIT_COMPATIBLE" val="1"/>
  <p:tag name="KSO_WM_UNIT_DIAGRAM_ISNUMVISUAL" val="0"/>
  <p:tag name="KSO_WM_UNIT_DIAGRAM_ISREFERUNIT" val="0"/>
  <p:tag name="KSO_WM_UNIT_TYPE" val="d"/>
  <p:tag name="KSO_WM_UNIT_INDEX" val="1"/>
  <p:tag name="KSO_WM_UNIT_ID" val="diagram20211008_1*d*1"/>
  <p:tag name="KSO_WM_TEMPLATE_CATEGORY" val="diagram"/>
  <p:tag name="KSO_WM_TEMPLATE_INDEX" val="20211008"/>
  <p:tag name="KSO_WM_UNIT_LAYERLEVEL" val="1"/>
  <p:tag name="KSO_WM_TAG_VERSION" val="1.0"/>
  <p:tag name="KSO_WM_BEAUTIFY_FLAG" val="#wm#"/>
  <p:tag name="KSO_WM_CHIP_GROUPID" val="5e7310da9a230a26b9e88a19"/>
  <p:tag name="KSO_WM_CHIP_XID" val="5e7310da9a230a26b9e88a1a"/>
  <p:tag name="KSO_WM_UNIT_DEC_AREA_ID" val="bbdd324361f642f5ac29827d9a82440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af17e483a774b2c871eee8c5f51145e"/>
  <p:tag name="KSO_WM_UNIT_PLACING_PICTURE" val="faf17e483a774b2c871eee8c5f51145e"/>
  <p:tag name="KSO_WM_TEMPLATE_ASSEMBLE_XID" val="60656ea04054ed1e2fb7fcbc"/>
  <p:tag name="KSO_WM_TEMPLATE_ASSEMBLE_GROUPID" val="60656ea04054ed1e2fb7fcbc"/>
  <p:tag name="WM_BEAUTIFY_ZORDER_FLAG_TAG" val="4"/>
</p:tagLst>
</file>

<file path=ppt/tags/tag32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ID" val="diagram20211008_1*f*1"/>
  <p:tag name="KSO_WM_TEMPLATE_CATEGORY" val="diagram"/>
  <p:tag name="KSO_WM_TEMPLATE_INDEX" val="20211008"/>
  <p:tag name="KSO_WM_UNIT_LAYERLEVEL" val="1"/>
  <p:tag name="KSO_WM_TAG_VERSION" val="1.0"/>
  <p:tag name="KSO_WM_UNIT_DEFAULT_FONT" val="14;20;2"/>
  <p:tag name="KSO_WM_UNIT_BLOCK" val="0"/>
  <p:tag name="KSO_WM_UNIT_VALUE" val="128"/>
  <p:tag name="KSO_WM_UNIT_SHOW_EDIT_AREA_INDICATION" val="1"/>
  <p:tag name="KSO_WM_CHIP_GROUPID" val="5e6b05596848fb12bee65ac8"/>
  <p:tag name="KSO_WM_CHIP_XID" val="5e6b05596848fb12bee65aca"/>
  <p:tag name="KSO_WM_UNIT_DEC_AREA_ID" val="3fe90d637a704494ab24df4a7c7a8da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9f53a6766c460e8a3870e58db9b32d"/>
  <p:tag name="KSO_WM_UNIT_TEXT_FILL_FORE_SCHEMECOLOR_INDEX_BRIGHTNESS" val="0.25"/>
  <p:tag name="KSO_WM_UNIT_TEXT_FILL_FORE_SCHEMECOLOR_INDEX" val="13"/>
  <p:tag name="KSO_WM_UNIT_TEXT_FILL_TYPE" val="1"/>
  <p:tag name="KSO_WM_TEMPLATE_ASSEMBLE_XID" val="60656ea04054ed1e2fb7fcbc"/>
  <p:tag name="KSO_WM_TEMPLATE_ASSEMBLE_GROUPID" val="60656ea04054ed1e2fb7fcbc"/>
  <p:tag name="WM_BEAUTIFY_ZORDER_FLAG_TAG" val="5"/>
</p:tagLst>
</file>

<file path=ppt/tags/tag32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5-26T16:38:53&quot;,&quot;maxSize&quot;:{&quot;size1&quot;:20},&quot;minSize&quot;:{&quot;size1&quot;:11.2},&quot;normalSize&quot;:{&quot;size1&quot;:11.2},&quot;subLayout&quot;:[{&quot;id&quot;:&quot;2026-05-26T16:38:53&quot;,&quot;margin&quot;:{&quot;bottom&quot;:0.025999998673796654,&quot;left&quot;:1.2699999809265137,&quot;right&quot;:1.2699999809265137,&quot;top&quot;:0.4230000376701355},&quot;type&quot;:0},{&quot;id&quot;:&quot;2026-05-26T16:38:53&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 name="KSO_WM_UNIT_TEXT_FILL_FORE_SCHEMECOLOR_INDEX_BRIGHTNESS" val="0"/>
  <p:tag name="KSO_WM_UNIT_TEXT_FILL_FORE_SCHEMECOLOR_INDEX" val="5"/>
  <p:tag name="KSO_WM_UNIT_TEXT_FILL_TYPE" val="1"/>
</p:tagLst>
</file>

<file path=ppt/tags/tag331.xml><?xml version="1.0" encoding="utf-8"?>
<p:tagLst xmlns:p="http://schemas.openxmlformats.org/presentationml/2006/main">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6915"/>
  <p:tag name="KSO_WM_SLIDE_TYPE" val="endPage"/>
  <p:tag name="KSO_WM_SLIDE_SUBTYPE" val="pureTxt"/>
  <p:tag name="KSO_WM_SLIDE_LAYOUT" val="a"/>
  <p:tag name="KSO_WM_SLIDE_LAYOUT_CNT"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zY2U5NGY0OC01OTJlLTQ5ZmItYWZmNi1jYTlhNTUxYzVmYWEiCn0K"/>
    </extobj>
  </extobjs>
</s:customData>
</file>

<file path=customXml/itemProps33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16549</Words>
  <Application>WPS 演示</Application>
  <PresentationFormat>宽屏</PresentationFormat>
  <Paragraphs>285</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Arial</vt:lpstr>
      <vt:lpstr>宋体</vt:lpstr>
      <vt:lpstr>Wingdings</vt:lpstr>
      <vt:lpstr>微软雅黑</vt:lpstr>
      <vt:lpstr>Calibri</vt:lpstr>
      <vt:lpstr>Segoe UI</vt:lpstr>
      <vt:lpstr>Arial Unicode MS</vt:lpstr>
      <vt:lpstr>Office 主题​​</vt:lpstr>
      <vt:lpstr>1_Office 主题​​</vt:lpstr>
      <vt:lpstr>【TIPS】 The Influence of Drawing Process on the Properties of Prestressed Steel Wire</vt:lpstr>
      <vt:lpstr>PowerPoint 演示文稿</vt:lpstr>
      <vt:lpstr>The Influence of Drawing Process on the Performance of Prestressed Steel Wire</vt:lpstr>
      <vt:lpstr>PowerPoint 演示文稿</vt:lpstr>
      <vt:lpstr>PowerPoint 演示文稿</vt:lpstr>
      <vt:lpstr>PowerPoint 演示文稿</vt:lpstr>
      <vt:lpstr>PowerPoint 演示文稿</vt:lpstr>
      <vt:lpstr>PowerPoint 演示文稿</vt:lpstr>
      <vt:lpstr>The Influence of Drawing Passes and Area Reduction per Pass on the Performance of Steel Wire</vt:lpstr>
      <vt:lpstr>PowerPoint 演示文稿</vt:lpstr>
      <vt:lpstr>PowerPoint 演示文稿</vt:lpstr>
      <vt:lpstr>PowerPoint 演示文稿</vt:lpstr>
      <vt:lpstr>The Influence of Simplified Drawing Processes</vt:lpstr>
      <vt:lpstr>PowerPoint 演示文稿</vt:lpstr>
      <vt:lpstr>PowerPoint 演示文稿</vt:lpstr>
      <vt:lpstr>拉拔速度对金相组织的作用机理</vt:lpstr>
      <vt:lpstr>PowerPoint 演示文稿</vt:lpstr>
      <vt:lpstr>PowerPoint 演示文稿</vt:lpstr>
      <vt:lpstr>PowerPoint 演示文稿</vt:lpstr>
      <vt:lpstr>PowerPoint 演示文稿</vt:lpstr>
      <vt:lpstr>不规范拉拔工艺引发的工程隐患</vt:lpstr>
      <vt:lpstr>PowerPoint 演示文稿</vt:lpstr>
      <vt:lpstr>我们的工艺和保障</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爱吃胡萝卜的鱼</cp:lastModifiedBy>
  <cp:revision>108</cp:revision>
  <dcterms:created xsi:type="dcterms:W3CDTF">2026-05-26T08:39:00Z</dcterms:created>
  <dcterms:modified xsi:type="dcterms:W3CDTF">2026-05-28T06:47:51Z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
  </property>
</Properties>
</file>